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330" r:id="rId3"/>
    <p:sldId id="257" r:id="rId4"/>
    <p:sldId id="277" r:id="rId5"/>
    <p:sldId id="269" r:id="rId6"/>
    <p:sldId id="327" r:id="rId7"/>
    <p:sldId id="272" r:id="rId8"/>
    <p:sldId id="271" r:id="rId9"/>
    <p:sldId id="270" r:id="rId10"/>
    <p:sldId id="286" r:id="rId11"/>
    <p:sldId id="276" r:id="rId12"/>
    <p:sldId id="285" r:id="rId13"/>
    <p:sldId id="281" r:id="rId14"/>
    <p:sldId id="282" r:id="rId15"/>
    <p:sldId id="283" r:id="rId16"/>
    <p:sldId id="284" r:id="rId17"/>
    <p:sldId id="275" r:id="rId18"/>
    <p:sldId id="287" r:id="rId19"/>
    <p:sldId id="273" r:id="rId20"/>
    <p:sldId id="258" r:id="rId21"/>
    <p:sldId id="259" r:id="rId22"/>
    <p:sldId id="324" r:id="rId23"/>
    <p:sldId id="331" r:id="rId24"/>
    <p:sldId id="332" r:id="rId25"/>
    <p:sldId id="333" r:id="rId26"/>
    <p:sldId id="334" r:id="rId27"/>
    <p:sldId id="335" r:id="rId28"/>
    <p:sldId id="325" r:id="rId29"/>
    <p:sldId id="329" r:id="rId30"/>
    <p:sldId id="326" r:id="rId31"/>
    <p:sldId id="323" r:id="rId32"/>
    <p:sldId id="317" r:id="rId33"/>
    <p:sldId id="328" r:id="rId34"/>
    <p:sldId id="320" r:id="rId35"/>
    <p:sldId id="321" r:id="rId36"/>
    <p:sldId id="319" r:id="rId37"/>
    <p:sldId id="322" r:id="rId38"/>
    <p:sldId id="318" r:id="rId39"/>
    <p:sldId id="288" r:id="rId40"/>
    <p:sldId id="260" r:id="rId41"/>
    <p:sldId id="291" r:id="rId42"/>
    <p:sldId id="290" r:id="rId43"/>
    <p:sldId id="298" r:id="rId44"/>
    <p:sldId id="315" r:id="rId45"/>
    <p:sldId id="316" r:id="rId46"/>
    <p:sldId id="292" r:id="rId47"/>
    <p:sldId id="293" r:id="rId48"/>
    <p:sldId id="294" r:id="rId49"/>
    <p:sldId id="295" r:id="rId50"/>
    <p:sldId id="296" r:id="rId51"/>
    <p:sldId id="297" r:id="rId52"/>
    <p:sldId id="299" r:id="rId53"/>
    <p:sldId id="336" r:id="rId54"/>
    <p:sldId id="338" r:id="rId55"/>
    <p:sldId id="339" r:id="rId56"/>
    <p:sldId id="261" r:id="rId57"/>
    <p:sldId id="300" r:id="rId58"/>
    <p:sldId id="301" r:id="rId59"/>
    <p:sldId id="313" r:id="rId60"/>
    <p:sldId id="314" r:id="rId61"/>
    <p:sldId id="302" r:id="rId62"/>
    <p:sldId id="303" r:id="rId63"/>
    <p:sldId id="304" r:id="rId64"/>
    <p:sldId id="305" r:id="rId65"/>
    <p:sldId id="306" r:id="rId66"/>
    <p:sldId id="307" r:id="rId67"/>
    <p:sldId id="308" r:id="rId68"/>
    <p:sldId id="309" r:id="rId69"/>
    <p:sldId id="311" r:id="rId70"/>
    <p:sldId id="312" r:id="rId71"/>
    <p:sldId id="310" r:id="rId72"/>
    <p:sldId id="337" r:id="rId73"/>
    <p:sldId id="340" r:id="rId74"/>
    <p:sldId id="262" r:id="rId75"/>
    <p:sldId id="263" r:id="rId76"/>
    <p:sldId id="264" r:id="rId77"/>
    <p:sldId id="265" r:id="rId78"/>
    <p:sldId id="266" r:id="rId79"/>
    <p:sldId id="268" r:id="rId8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8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B3B6B5-2101-4370-B4EF-5538F1102AC6}" type="doc">
      <dgm:prSet loTypeId="urn:microsoft.com/office/officeart/2005/8/layout/cycle6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FC38F8-A2CC-438B-8762-F62D64E9EFC8}">
      <dgm:prSet phldrT="[Текст]" custT="1"/>
      <dgm:spPr/>
      <dgm:t>
        <a:bodyPr/>
        <a:lstStyle/>
        <a:p>
          <a:r>
            <a:rPr lang="ru-RU" sz="1800" dirty="0" smtClean="0"/>
            <a:t>ВОДООЧИСТКА</a:t>
          </a:r>
          <a:endParaRPr lang="ru-RU" sz="1800" dirty="0"/>
        </a:p>
      </dgm:t>
    </dgm:pt>
    <dgm:pt modelId="{9B5A3A62-DA3E-4D96-BE7C-EDC0F6B5FF65}" type="parTrans" cxnId="{A5FFB793-2C6D-4314-9BD1-D7E01718E847}">
      <dgm:prSet/>
      <dgm:spPr/>
      <dgm:t>
        <a:bodyPr/>
        <a:lstStyle/>
        <a:p>
          <a:endParaRPr lang="ru-RU"/>
        </a:p>
      </dgm:t>
    </dgm:pt>
    <dgm:pt modelId="{84E5B9A4-C59F-4952-954E-BC42DC2D9F0D}" type="sibTrans" cxnId="{A5FFB793-2C6D-4314-9BD1-D7E01718E847}">
      <dgm:prSet/>
      <dgm:spPr/>
      <dgm:t>
        <a:bodyPr/>
        <a:lstStyle/>
        <a:p>
          <a:endParaRPr lang="ru-RU"/>
        </a:p>
      </dgm:t>
    </dgm:pt>
    <dgm:pt modelId="{FD218B31-25A9-4749-B3A5-14A35EE6F92C}">
      <dgm:prSet phldrT="[Текст]" custT="1"/>
      <dgm:spPr/>
      <dgm:t>
        <a:bodyPr/>
        <a:lstStyle/>
        <a:p>
          <a:r>
            <a:rPr lang="ru-RU" sz="1800" dirty="0" smtClean="0"/>
            <a:t>БИОТУАЛЕТЫ</a:t>
          </a:r>
          <a:endParaRPr lang="ru-RU" sz="1800" dirty="0"/>
        </a:p>
      </dgm:t>
    </dgm:pt>
    <dgm:pt modelId="{FC1B44EF-5F1A-4AA7-8F1C-441328742EBD}" type="parTrans" cxnId="{59916D89-6126-446A-8EDD-182D0E2F1860}">
      <dgm:prSet/>
      <dgm:spPr/>
      <dgm:t>
        <a:bodyPr/>
        <a:lstStyle/>
        <a:p>
          <a:endParaRPr lang="ru-RU"/>
        </a:p>
      </dgm:t>
    </dgm:pt>
    <dgm:pt modelId="{E3A58805-3F83-42DC-9F52-2CC5869C5A27}" type="sibTrans" cxnId="{59916D89-6126-446A-8EDD-182D0E2F1860}">
      <dgm:prSet/>
      <dgm:spPr/>
      <dgm:t>
        <a:bodyPr/>
        <a:lstStyle/>
        <a:p>
          <a:endParaRPr lang="ru-RU"/>
        </a:p>
      </dgm:t>
    </dgm:pt>
    <dgm:pt modelId="{3C36E2D9-1636-426E-9842-6706C5D3BFB8}">
      <dgm:prSet phldrT="[Текст]" custT="1"/>
      <dgm:spPr/>
      <dgm:t>
        <a:bodyPr/>
        <a:lstStyle/>
        <a:p>
          <a:r>
            <a:rPr lang="ru-RU" sz="1800" dirty="0" smtClean="0"/>
            <a:t>АВАРИЙНЫЕ ДУШИ И ФОНТАНЫ ДЛЯ ГЛАЗ</a:t>
          </a:r>
          <a:endParaRPr lang="ru-RU" sz="1800" dirty="0"/>
        </a:p>
      </dgm:t>
    </dgm:pt>
    <dgm:pt modelId="{AAA35ED6-756D-4EC5-ACFD-96BCBE81FA6C}" type="parTrans" cxnId="{4BE84E7F-FEC1-445C-B1D3-20ADD6304DBD}">
      <dgm:prSet/>
      <dgm:spPr/>
      <dgm:t>
        <a:bodyPr/>
        <a:lstStyle/>
        <a:p>
          <a:endParaRPr lang="ru-RU"/>
        </a:p>
      </dgm:t>
    </dgm:pt>
    <dgm:pt modelId="{06A2D9D5-C4BD-49F6-BA56-FBD4F8BE0FB9}" type="sibTrans" cxnId="{4BE84E7F-FEC1-445C-B1D3-20ADD6304DBD}">
      <dgm:prSet/>
      <dgm:spPr/>
      <dgm:t>
        <a:bodyPr/>
        <a:lstStyle/>
        <a:p>
          <a:endParaRPr lang="ru-RU"/>
        </a:p>
      </dgm:t>
    </dgm:pt>
    <dgm:pt modelId="{724D6093-03F4-4BF8-998D-F4EAB27B254B}">
      <dgm:prSet phldrT="[Текст]" custT="1"/>
      <dgm:spPr/>
      <dgm:t>
        <a:bodyPr/>
        <a:lstStyle/>
        <a:p>
          <a:r>
            <a:rPr lang="ru-RU" sz="1800" dirty="0" smtClean="0"/>
            <a:t>АДСОРБЕНТЫ</a:t>
          </a:r>
          <a:endParaRPr lang="ru-RU" sz="1800" dirty="0"/>
        </a:p>
      </dgm:t>
    </dgm:pt>
    <dgm:pt modelId="{3D78E044-99BB-4DCC-A688-09A0F6EBCA4A}" type="parTrans" cxnId="{4032790F-0FCC-4E61-AB16-E8CDC6264B6E}">
      <dgm:prSet/>
      <dgm:spPr/>
      <dgm:t>
        <a:bodyPr/>
        <a:lstStyle/>
        <a:p>
          <a:endParaRPr lang="ru-RU"/>
        </a:p>
      </dgm:t>
    </dgm:pt>
    <dgm:pt modelId="{7C148EE0-1D18-47E0-A827-F543C5562671}" type="sibTrans" cxnId="{4032790F-0FCC-4E61-AB16-E8CDC6264B6E}">
      <dgm:prSet/>
      <dgm:spPr/>
      <dgm:t>
        <a:bodyPr/>
        <a:lstStyle/>
        <a:p>
          <a:endParaRPr lang="ru-RU"/>
        </a:p>
      </dgm:t>
    </dgm:pt>
    <dgm:pt modelId="{ECFDA5ED-5D3F-42D7-9D86-4DD6C816903C}">
      <dgm:prSet phldrT="[Текст]" custT="1"/>
      <dgm:spPr/>
      <dgm:t>
        <a:bodyPr/>
        <a:lstStyle/>
        <a:p>
          <a:r>
            <a:rPr lang="ru-RU" sz="1800" dirty="0" smtClean="0"/>
            <a:t>ГЕОТЕКСТИЛЬ</a:t>
          </a:r>
          <a:endParaRPr lang="ru-RU" sz="1800" dirty="0"/>
        </a:p>
      </dgm:t>
    </dgm:pt>
    <dgm:pt modelId="{CD697D53-4B31-466C-B5ED-1897D3E7F217}" type="parTrans" cxnId="{1734BFCB-C52E-4826-A0C9-FD78842F27DE}">
      <dgm:prSet/>
      <dgm:spPr/>
      <dgm:t>
        <a:bodyPr/>
        <a:lstStyle/>
        <a:p>
          <a:endParaRPr lang="ru-RU"/>
        </a:p>
      </dgm:t>
    </dgm:pt>
    <dgm:pt modelId="{DB2BD613-2071-41D3-A953-A1147CC7BA87}" type="sibTrans" cxnId="{1734BFCB-C52E-4826-A0C9-FD78842F27DE}">
      <dgm:prSet/>
      <dgm:spPr/>
      <dgm:t>
        <a:bodyPr/>
        <a:lstStyle/>
        <a:p>
          <a:endParaRPr lang="ru-RU"/>
        </a:p>
      </dgm:t>
    </dgm:pt>
    <dgm:pt modelId="{AA9F2B51-04FE-4452-8AF5-6FC246BE1ED9}">
      <dgm:prSet phldrT="[Текст]" custT="1"/>
      <dgm:spPr/>
      <dgm:t>
        <a:bodyPr/>
        <a:lstStyle/>
        <a:p>
          <a:r>
            <a:rPr lang="ru-RU" sz="1800" dirty="0" smtClean="0"/>
            <a:t>ЗАЩИТА ТРУБ</a:t>
          </a:r>
          <a:endParaRPr lang="ru-RU" sz="1800" dirty="0"/>
        </a:p>
      </dgm:t>
    </dgm:pt>
    <dgm:pt modelId="{6479E11C-B933-46D7-9D9A-CB366CCA8BB6}" type="parTrans" cxnId="{D8F221EA-771D-4DD3-A37A-3527DF4C5556}">
      <dgm:prSet/>
      <dgm:spPr/>
      <dgm:t>
        <a:bodyPr/>
        <a:lstStyle/>
        <a:p>
          <a:endParaRPr lang="ru-RU"/>
        </a:p>
      </dgm:t>
    </dgm:pt>
    <dgm:pt modelId="{FFAD3E0C-F787-4AC9-9E31-E4A4D5D50AAE}" type="sibTrans" cxnId="{D8F221EA-771D-4DD3-A37A-3527DF4C5556}">
      <dgm:prSet/>
      <dgm:spPr/>
      <dgm:t>
        <a:bodyPr/>
        <a:lstStyle/>
        <a:p>
          <a:endParaRPr lang="ru-RU"/>
        </a:p>
      </dgm:t>
    </dgm:pt>
    <dgm:pt modelId="{9E2596D4-FE73-4F0A-B61E-D7BC3F58CCDD}">
      <dgm:prSet phldrT="[Текст]" custT="1"/>
      <dgm:spPr/>
      <dgm:t>
        <a:bodyPr/>
        <a:lstStyle/>
        <a:p>
          <a:r>
            <a:rPr lang="ru-RU" sz="1800" dirty="0" smtClean="0"/>
            <a:t>ЗАЩИТА СУДНА</a:t>
          </a:r>
          <a:endParaRPr lang="ru-RU" sz="1800" dirty="0"/>
        </a:p>
      </dgm:t>
    </dgm:pt>
    <dgm:pt modelId="{F657E7AA-9AE9-4108-895D-0A92ED842C7E}" type="parTrans" cxnId="{FC0FF728-E481-42C0-926C-0D895A3EC655}">
      <dgm:prSet/>
      <dgm:spPr/>
      <dgm:t>
        <a:bodyPr/>
        <a:lstStyle/>
        <a:p>
          <a:endParaRPr lang="ru-RU"/>
        </a:p>
      </dgm:t>
    </dgm:pt>
    <dgm:pt modelId="{CCC589A6-D1D7-4E26-B107-A22CD54D2555}" type="sibTrans" cxnId="{FC0FF728-E481-42C0-926C-0D895A3EC655}">
      <dgm:prSet/>
      <dgm:spPr/>
      <dgm:t>
        <a:bodyPr/>
        <a:lstStyle/>
        <a:p>
          <a:endParaRPr lang="ru-RU"/>
        </a:p>
      </dgm:t>
    </dgm:pt>
    <dgm:pt modelId="{4603CAC4-8972-466E-83CA-07BCFDC5AFA6}">
      <dgm:prSet phldrT="[Текст]" custT="1"/>
      <dgm:spPr/>
      <dgm:t>
        <a:bodyPr/>
        <a:lstStyle/>
        <a:p>
          <a:r>
            <a:rPr lang="ru-RU" sz="1800" dirty="0" smtClean="0"/>
            <a:t>БЫСТРОВОЗВОДИМЫЕ ЗДАНИЯ</a:t>
          </a:r>
          <a:endParaRPr lang="ru-RU" sz="1800" dirty="0"/>
        </a:p>
      </dgm:t>
    </dgm:pt>
    <dgm:pt modelId="{6C469D04-4C31-4C58-BD00-E0A28B7FEEAB}" type="parTrans" cxnId="{A93C7861-90DF-4C0F-9C7E-6D120CBBBE3A}">
      <dgm:prSet/>
      <dgm:spPr/>
      <dgm:t>
        <a:bodyPr/>
        <a:lstStyle/>
        <a:p>
          <a:endParaRPr lang="ru-RU"/>
        </a:p>
      </dgm:t>
    </dgm:pt>
    <dgm:pt modelId="{24F637C8-95C5-40BC-BD2A-0441DC9062E4}" type="sibTrans" cxnId="{A93C7861-90DF-4C0F-9C7E-6D120CBBBE3A}">
      <dgm:prSet/>
      <dgm:spPr>
        <a:solidFill>
          <a:schemeClr val="tx1"/>
        </a:solidFill>
      </dgm:spPr>
      <dgm:t>
        <a:bodyPr/>
        <a:lstStyle/>
        <a:p>
          <a:endParaRPr lang="ru-RU"/>
        </a:p>
      </dgm:t>
    </dgm:pt>
    <dgm:pt modelId="{55DF901F-4638-4E21-96F1-D6E0B630BC19}">
      <dgm:prSet phldrT="[Текст]" custT="1"/>
      <dgm:spPr/>
      <dgm:t>
        <a:bodyPr/>
        <a:lstStyle/>
        <a:p>
          <a:r>
            <a:rPr lang="ru-RU" sz="1800" dirty="0" smtClean="0"/>
            <a:t>СОРБИРУЮЩИЕ ИЗДЕЛИЯ</a:t>
          </a:r>
          <a:endParaRPr lang="ru-RU" sz="1800" dirty="0"/>
        </a:p>
      </dgm:t>
    </dgm:pt>
    <dgm:pt modelId="{AC9AA022-9754-4613-A2EF-B41191B044FB}" type="parTrans" cxnId="{00346019-33B4-48C0-AE6E-C4F5F9787BCD}">
      <dgm:prSet/>
      <dgm:spPr/>
      <dgm:t>
        <a:bodyPr/>
        <a:lstStyle/>
        <a:p>
          <a:endParaRPr lang="ru-RU"/>
        </a:p>
      </dgm:t>
    </dgm:pt>
    <dgm:pt modelId="{7BEFC086-D86D-4E7C-9C3E-415FC32D5150}" type="sibTrans" cxnId="{00346019-33B4-48C0-AE6E-C4F5F9787BCD}">
      <dgm:prSet/>
      <dgm:spPr/>
      <dgm:t>
        <a:bodyPr/>
        <a:lstStyle/>
        <a:p>
          <a:endParaRPr lang="ru-RU"/>
        </a:p>
      </dgm:t>
    </dgm:pt>
    <dgm:pt modelId="{52A87B7D-8FD2-463F-B67C-61624DAA3DA8}">
      <dgm:prSet phldrT="[Текст]" custT="1"/>
      <dgm:spPr/>
      <dgm:t>
        <a:bodyPr/>
        <a:lstStyle/>
        <a:p>
          <a:r>
            <a:rPr lang="ru-RU" sz="1800" dirty="0" smtClean="0"/>
            <a:t>ВОЗДУХООЧИСТКА</a:t>
          </a:r>
          <a:endParaRPr lang="ru-RU" sz="1800" dirty="0"/>
        </a:p>
      </dgm:t>
    </dgm:pt>
    <dgm:pt modelId="{7CED9E48-3345-44AB-844B-E97C5C3E4773}" type="parTrans" cxnId="{F6051ED4-633D-4C39-84A9-38FB17A5CB94}">
      <dgm:prSet/>
      <dgm:spPr/>
      <dgm:t>
        <a:bodyPr/>
        <a:lstStyle/>
        <a:p>
          <a:endParaRPr lang="ru-RU"/>
        </a:p>
      </dgm:t>
    </dgm:pt>
    <dgm:pt modelId="{42A426F3-8FE7-4F9C-810C-BCB49C4125DA}" type="sibTrans" cxnId="{F6051ED4-633D-4C39-84A9-38FB17A5CB94}">
      <dgm:prSet/>
      <dgm:spPr/>
      <dgm:t>
        <a:bodyPr/>
        <a:lstStyle/>
        <a:p>
          <a:endParaRPr lang="ru-RU"/>
        </a:p>
      </dgm:t>
    </dgm:pt>
    <dgm:pt modelId="{6FB5CECF-8226-4325-B0EE-25893A09A9D8}" type="pres">
      <dgm:prSet presAssocID="{0EB3B6B5-2101-4370-B4EF-5538F1102AC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7FBA64F-E592-4ECF-92F5-0FED11518244}" type="pres">
      <dgm:prSet presAssocID="{89FC38F8-A2CC-438B-8762-F62D64E9EFC8}" presName="node" presStyleLbl="node1" presStyleIdx="0" presStyleCnt="10" custScaleX="306770" custScaleY="135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D298A-158D-4B69-ABAC-2A081195CBC0}" type="pres">
      <dgm:prSet presAssocID="{89FC38F8-A2CC-438B-8762-F62D64E9EFC8}" presName="spNode" presStyleCnt="0"/>
      <dgm:spPr/>
    </dgm:pt>
    <dgm:pt modelId="{3D895748-1874-4D67-9370-66C88EC4A102}" type="pres">
      <dgm:prSet presAssocID="{84E5B9A4-C59F-4952-954E-BC42DC2D9F0D}" presName="sibTrans" presStyleLbl="sibTrans1D1" presStyleIdx="0" presStyleCnt="10"/>
      <dgm:spPr/>
      <dgm:t>
        <a:bodyPr/>
        <a:lstStyle/>
        <a:p>
          <a:endParaRPr lang="ru-RU"/>
        </a:p>
      </dgm:t>
    </dgm:pt>
    <dgm:pt modelId="{C8870618-3F36-469D-B602-B96430FC0E52}" type="pres">
      <dgm:prSet presAssocID="{52A87B7D-8FD2-463F-B67C-61624DAA3DA8}" presName="node" presStyleLbl="node1" presStyleIdx="1" presStyleCnt="10" custScaleX="306770" custScaleY="135739" custRadScaleRad="91891" custRadScaleInc="113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4E15A-CAD2-449C-8062-55FF74B84A7A}" type="pres">
      <dgm:prSet presAssocID="{52A87B7D-8FD2-463F-B67C-61624DAA3DA8}" presName="spNode" presStyleCnt="0"/>
      <dgm:spPr/>
    </dgm:pt>
    <dgm:pt modelId="{06DA0AB5-8B68-4AE5-A205-270F7781D73B}" type="pres">
      <dgm:prSet presAssocID="{42A426F3-8FE7-4F9C-810C-BCB49C4125DA}" presName="sibTrans" presStyleLbl="sibTrans1D1" presStyleIdx="1" presStyleCnt="10"/>
      <dgm:spPr/>
      <dgm:t>
        <a:bodyPr/>
        <a:lstStyle/>
        <a:p>
          <a:endParaRPr lang="ru-RU"/>
        </a:p>
      </dgm:t>
    </dgm:pt>
    <dgm:pt modelId="{BA5EBE76-220A-4504-AC75-4E45C698C555}" type="pres">
      <dgm:prSet presAssocID="{FD218B31-25A9-4749-B3A5-14A35EE6F92C}" presName="node" presStyleLbl="node1" presStyleIdx="2" presStyleCnt="10" custScaleX="306770" custScaleY="135739" custRadScaleRad="97027" custRadScaleInc="60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F171C3-599A-437A-A7B7-7145D9FBBC94}" type="pres">
      <dgm:prSet presAssocID="{FD218B31-25A9-4749-B3A5-14A35EE6F92C}" presName="spNode" presStyleCnt="0"/>
      <dgm:spPr/>
    </dgm:pt>
    <dgm:pt modelId="{1BE02C69-7CF4-4579-BC0F-9F5EB96BE51C}" type="pres">
      <dgm:prSet presAssocID="{E3A58805-3F83-42DC-9F52-2CC5869C5A27}" presName="sibTrans" presStyleLbl="sibTrans1D1" presStyleIdx="2" presStyleCnt="10"/>
      <dgm:spPr/>
      <dgm:t>
        <a:bodyPr/>
        <a:lstStyle/>
        <a:p>
          <a:endParaRPr lang="ru-RU"/>
        </a:p>
      </dgm:t>
    </dgm:pt>
    <dgm:pt modelId="{A6C0B862-6397-490F-B768-EB022E3673D6}" type="pres">
      <dgm:prSet presAssocID="{4603CAC4-8972-466E-83CA-07BCFDC5AFA6}" presName="node" presStyleLbl="node1" presStyleIdx="3" presStyleCnt="10" custScaleX="306785" custScaleY="135948" custRadScaleRad="96694" custRadScaleInc="-437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D1989E-BC3D-40ED-A781-F7C5E3A838F9}" type="pres">
      <dgm:prSet presAssocID="{4603CAC4-8972-466E-83CA-07BCFDC5AFA6}" presName="spNode" presStyleCnt="0"/>
      <dgm:spPr/>
    </dgm:pt>
    <dgm:pt modelId="{8B56B66E-99C4-4D26-834F-83BC268A70EA}" type="pres">
      <dgm:prSet presAssocID="{24F637C8-95C5-40BC-BD2A-0441DC9062E4}" presName="sibTrans" presStyleLbl="sibTrans1D1" presStyleIdx="3" presStyleCnt="10"/>
      <dgm:spPr/>
      <dgm:t>
        <a:bodyPr/>
        <a:lstStyle/>
        <a:p>
          <a:endParaRPr lang="ru-RU"/>
        </a:p>
      </dgm:t>
    </dgm:pt>
    <dgm:pt modelId="{72366750-974D-4CBE-894D-11DBA344DC0F}" type="pres">
      <dgm:prSet presAssocID="{3C36E2D9-1636-426E-9842-6706C5D3BFB8}" presName="node" presStyleLbl="node1" presStyleIdx="4" presStyleCnt="10" custScaleX="306770" custScaleY="135739" custRadScaleRad="96937" custRadScaleInc="-112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14786B-86FD-487A-A250-A6D68E124D08}" type="pres">
      <dgm:prSet presAssocID="{3C36E2D9-1636-426E-9842-6706C5D3BFB8}" presName="spNode" presStyleCnt="0"/>
      <dgm:spPr/>
    </dgm:pt>
    <dgm:pt modelId="{0426F087-B7A8-49BC-9E62-3A68E06295B0}" type="pres">
      <dgm:prSet presAssocID="{06A2D9D5-C4BD-49F6-BA56-FBD4F8BE0FB9}" presName="sibTrans" presStyleLbl="sibTrans1D1" presStyleIdx="4" presStyleCnt="10"/>
      <dgm:spPr/>
      <dgm:t>
        <a:bodyPr/>
        <a:lstStyle/>
        <a:p>
          <a:endParaRPr lang="ru-RU"/>
        </a:p>
      </dgm:t>
    </dgm:pt>
    <dgm:pt modelId="{7CC1DD9A-A7A0-48AD-B77C-95BD76B66DFB}" type="pres">
      <dgm:prSet presAssocID="{724D6093-03F4-4BF8-998D-F4EAB27B254B}" presName="node" presStyleLbl="node1" presStyleIdx="5" presStyleCnt="10" custScaleX="304773" custScaleY="134855" custRadScaleRad="96581" custRadScaleInc="-65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88B45F-93D8-437F-B6FA-753568E8F011}" type="pres">
      <dgm:prSet presAssocID="{724D6093-03F4-4BF8-998D-F4EAB27B254B}" presName="spNode" presStyleCnt="0"/>
      <dgm:spPr/>
    </dgm:pt>
    <dgm:pt modelId="{BEECBE51-5611-4AD2-90FF-0DDAC4CB5215}" type="pres">
      <dgm:prSet presAssocID="{7C148EE0-1D18-47E0-A827-F543C5562671}" presName="sibTrans" presStyleLbl="sibTrans1D1" presStyleIdx="5" presStyleCnt="10"/>
      <dgm:spPr/>
      <dgm:t>
        <a:bodyPr/>
        <a:lstStyle/>
        <a:p>
          <a:endParaRPr lang="ru-RU"/>
        </a:p>
      </dgm:t>
    </dgm:pt>
    <dgm:pt modelId="{B324B827-5241-45A7-82AF-FD475F77F5E3}" type="pres">
      <dgm:prSet presAssocID="{ECFDA5ED-5D3F-42D7-9D86-4DD6C816903C}" presName="node" presStyleLbl="node1" presStyleIdx="6" presStyleCnt="10" custScaleX="306770" custScaleY="135739" custRadScaleRad="101553" custRadScaleInc="1254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1B1BC-155D-4DC5-A5EE-C44D57648DE6}" type="pres">
      <dgm:prSet presAssocID="{ECFDA5ED-5D3F-42D7-9D86-4DD6C816903C}" presName="spNode" presStyleCnt="0"/>
      <dgm:spPr/>
    </dgm:pt>
    <dgm:pt modelId="{E7EEB861-D188-4045-999F-029D82E05B01}" type="pres">
      <dgm:prSet presAssocID="{DB2BD613-2071-41D3-A953-A1147CC7BA87}" presName="sibTrans" presStyleLbl="sibTrans1D1" presStyleIdx="6" presStyleCnt="10"/>
      <dgm:spPr/>
      <dgm:t>
        <a:bodyPr/>
        <a:lstStyle/>
        <a:p>
          <a:endParaRPr lang="ru-RU"/>
        </a:p>
      </dgm:t>
    </dgm:pt>
    <dgm:pt modelId="{B39E07CF-66C3-45A3-AF9F-8C32AE56ACDE}" type="pres">
      <dgm:prSet presAssocID="{AA9F2B51-04FE-4452-8AF5-6FC246BE1ED9}" presName="node" presStyleLbl="node1" presStyleIdx="7" presStyleCnt="10" custScaleX="306770" custScaleY="135739" custRadScaleRad="96657" custRadScaleInc="36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BFEB8-9EFA-48A6-9B7B-6EE0A0C20FA1}" type="pres">
      <dgm:prSet presAssocID="{AA9F2B51-04FE-4452-8AF5-6FC246BE1ED9}" presName="spNode" presStyleCnt="0"/>
      <dgm:spPr/>
    </dgm:pt>
    <dgm:pt modelId="{86AFA549-A32A-4AF7-9CF6-C33591B7541F}" type="pres">
      <dgm:prSet presAssocID="{FFAD3E0C-F787-4AC9-9E31-E4A4D5D50AAE}" presName="sibTrans" presStyleLbl="sibTrans1D1" presStyleIdx="7" presStyleCnt="10"/>
      <dgm:spPr/>
      <dgm:t>
        <a:bodyPr/>
        <a:lstStyle/>
        <a:p>
          <a:endParaRPr lang="ru-RU"/>
        </a:p>
      </dgm:t>
    </dgm:pt>
    <dgm:pt modelId="{D9CDF95F-23BE-477F-A5D2-313D95AABD7E}" type="pres">
      <dgm:prSet presAssocID="{9E2596D4-FE73-4F0A-B61E-D7BC3F58CCDD}" presName="node" presStyleLbl="node1" presStyleIdx="8" presStyleCnt="10" custScaleX="306770" custScaleY="135739" custRadScaleRad="95365" custRadScaleInc="-576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C35201-A939-4BB0-9679-38DE330E54CA}" type="pres">
      <dgm:prSet presAssocID="{9E2596D4-FE73-4F0A-B61E-D7BC3F58CCDD}" presName="spNode" presStyleCnt="0"/>
      <dgm:spPr/>
    </dgm:pt>
    <dgm:pt modelId="{2B3E9E1F-99C7-4C37-A50D-AE253840E3F3}" type="pres">
      <dgm:prSet presAssocID="{CCC589A6-D1D7-4E26-B107-A22CD54D2555}" presName="sibTrans" presStyleLbl="sibTrans1D1" presStyleIdx="8" presStyleCnt="10"/>
      <dgm:spPr/>
      <dgm:t>
        <a:bodyPr/>
        <a:lstStyle/>
        <a:p>
          <a:endParaRPr lang="ru-RU"/>
        </a:p>
      </dgm:t>
    </dgm:pt>
    <dgm:pt modelId="{66607BE3-2521-4C39-961A-932E4173FE2B}" type="pres">
      <dgm:prSet presAssocID="{55DF901F-4638-4E21-96F1-D6E0B630BC19}" presName="node" presStyleLbl="node1" presStyleIdx="9" presStyleCnt="10" custScaleX="306770" custScaleY="135739" custRadScaleRad="93047" custRadScaleInc="-1199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5FAC0-0753-46D6-ACBB-62393BC6813B}" type="pres">
      <dgm:prSet presAssocID="{55DF901F-4638-4E21-96F1-D6E0B630BC19}" presName="spNode" presStyleCnt="0"/>
      <dgm:spPr/>
    </dgm:pt>
    <dgm:pt modelId="{468D90B9-EC86-43AB-B2E0-2FD0A8FBF981}" type="pres">
      <dgm:prSet presAssocID="{7BEFC086-D86D-4E7C-9C3E-415FC32D5150}" presName="sibTrans" presStyleLbl="sibTrans1D1" presStyleIdx="9" presStyleCnt="10"/>
      <dgm:spPr/>
      <dgm:t>
        <a:bodyPr/>
        <a:lstStyle/>
        <a:p>
          <a:endParaRPr lang="ru-RU"/>
        </a:p>
      </dgm:t>
    </dgm:pt>
  </dgm:ptLst>
  <dgm:cxnLst>
    <dgm:cxn modelId="{E9DF3DCE-6E51-4514-812C-C900D897F1C3}" type="presOf" srcId="{42A426F3-8FE7-4F9C-810C-BCB49C4125DA}" destId="{06DA0AB5-8B68-4AE5-A205-270F7781D73B}" srcOrd="0" destOrd="0" presId="urn:microsoft.com/office/officeart/2005/8/layout/cycle6"/>
    <dgm:cxn modelId="{1B7F0B68-558D-4BE9-A14D-4A8E1F907CE8}" type="presOf" srcId="{ECFDA5ED-5D3F-42D7-9D86-4DD6C816903C}" destId="{B324B827-5241-45A7-82AF-FD475F77F5E3}" srcOrd="0" destOrd="0" presId="urn:microsoft.com/office/officeart/2005/8/layout/cycle6"/>
    <dgm:cxn modelId="{B10DB428-4CAD-4D99-8B87-57683B1EB853}" type="presOf" srcId="{06A2D9D5-C4BD-49F6-BA56-FBD4F8BE0FB9}" destId="{0426F087-B7A8-49BC-9E62-3A68E06295B0}" srcOrd="0" destOrd="0" presId="urn:microsoft.com/office/officeart/2005/8/layout/cycle6"/>
    <dgm:cxn modelId="{59916D89-6126-446A-8EDD-182D0E2F1860}" srcId="{0EB3B6B5-2101-4370-B4EF-5538F1102AC6}" destId="{FD218B31-25A9-4749-B3A5-14A35EE6F92C}" srcOrd="2" destOrd="0" parTransId="{FC1B44EF-5F1A-4AA7-8F1C-441328742EBD}" sibTransId="{E3A58805-3F83-42DC-9F52-2CC5869C5A27}"/>
    <dgm:cxn modelId="{ABA7D0D9-2BBE-4EA9-AEEB-79F2498644C4}" type="presOf" srcId="{DB2BD613-2071-41D3-A953-A1147CC7BA87}" destId="{E7EEB861-D188-4045-999F-029D82E05B01}" srcOrd="0" destOrd="0" presId="urn:microsoft.com/office/officeart/2005/8/layout/cycle6"/>
    <dgm:cxn modelId="{02E4F0FC-A815-4F33-ADBF-26889FC1FD5C}" type="presOf" srcId="{4603CAC4-8972-466E-83CA-07BCFDC5AFA6}" destId="{A6C0B862-6397-490F-B768-EB022E3673D6}" srcOrd="0" destOrd="0" presId="urn:microsoft.com/office/officeart/2005/8/layout/cycle6"/>
    <dgm:cxn modelId="{00346019-33B4-48C0-AE6E-C4F5F9787BCD}" srcId="{0EB3B6B5-2101-4370-B4EF-5538F1102AC6}" destId="{55DF901F-4638-4E21-96F1-D6E0B630BC19}" srcOrd="9" destOrd="0" parTransId="{AC9AA022-9754-4613-A2EF-B41191B044FB}" sibTransId="{7BEFC086-D86D-4E7C-9C3E-415FC32D5150}"/>
    <dgm:cxn modelId="{632B1D18-F120-418B-B522-3E008DF8CD06}" type="presOf" srcId="{3C36E2D9-1636-426E-9842-6706C5D3BFB8}" destId="{72366750-974D-4CBE-894D-11DBA344DC0F}" srcOrd="0" destOrd="0" presId="urn:microsoft.com/office/officeart/2005/8/layout/cycle6"/>
    <dgm:cxn modelId="{FC0FF728-E481-42C0-926C-0D895A3EC655}" srcId="{0EB3B6B5-2101-4370-B4EF-5538F1102AC6}" destId="{9E2596D4-FE73-4F0A-B61E-D7BC3F58CCDD}" srcOrd="8" destOrd="0" parTransId="{F657E7AA-9AE9-4108-895D-0A92ED842C7E}" sibTransId="{CCC589A6-D1D7-4E26-B107-A22CD54D2555}"/>
    <dgm:cxn modelId="{4032790F-0FCC-4E61-AB16-E8CDC6264B6E}" srcId="{0EB3B6B5-2101-4370-B4EF-5538F1102AC6}" destId="{724D6093-03F4-4BF8-998D-F4EAB27B254B}" srcOrd="5" destOrd="0" parTransId="{3D78E044-99BB-4DCC-A688-09A0F6EBCA4A}" sibTransId="{7C148EE0-1D18-47E0-A827-F543C5562671}"/>
    <dgm:cxn modelId="{F6051ED4-633D-4C39-84A9-38FB17A5CB94}" srcId="{0EB3B6B5-2101-4370-B4EF-5538F1102AC6}" destId="{52A87B7D-8FD2-463F-B67C-61624DAA3DA8}" srcOrd="1" destOrd="0" parTransId="{7CED9E48-3345-44AB-844B-E97C5C3E4773}" sibTransId="{42A426F3-8FE7-4F9C-810C-BCB49C4125DA}"/>
    <dgm:cxn modelId="{49FB052B-1DD4-43D9-A8AE-F20BB8BF169E}" type="presOf" srcId="{9E2596D4-FE73-4F0A-B61E-D7BC3F58CCDD}" destId="{D9CDF95F-23BE-477F-A5D2-313D95AABD7E}" srcOrd="0" destOrd="0" presId="urn:microsoft.com/office/officeart/2005/8/layout/cycle6"/>
    <dgm:cxn modelId="{4BE84E7F-FEC1-445C-B1D3-20ADD6304DBD}" srcId="{0EB3B6B5-2101-4370-B4EF-5538F1102AC6}" destId="{3C36E2D9-1636-426E-9842-6706C5D3BFB8}" srcOrd="4" destOrd="0" parTransId="{AAA35ED6-756D-4EC5-ACFD-96BCBE81FA6C}" sibTransId="{06A2D9D5-C4BD-49F6-BA56-FBD4F8BE0FB9}"/>
    <dgm:cxn modelId="{4B288C16-2742-49D5-BC69-3427705CBD3D}" type="presOf" srcId="{84E5B9A4-C59F-4952-954E-BC42DC2D9F0D}" destId="{3D895748-1874-4D67-9370-66C88EC4A102}" srcOrd="0" destOrd="0" presId="urn:microsoft.com/office/officeart/2005/8/layout/cycle6"/>
    <dgm:cxn modelId="{967FAFFE-EB1B-4E04-8A8B-D0B0ABC87412}" type="presOf" srcId="{E3A58805-3F83-42DC-9F52-2CC5869C5A27}" destId="{1BE02C69-7CF4-4579-BC0F-9F5EB96BE51C}" srcOrd="0" destOrd="0" presId="urn:microsoft.com/office/officeart/2005/8/layout/cycle6"/>
    <dgm:cxn modelId="{B6C57B47-7E2C-4870-86DA-74F223AD2567}" type="presOf" srcId="{0EB3B6B5-2101-4370-B4EF-5538F1102AC6}" destId="{6FB5CECF-8226-4325-B0EE-25893A09A9D8}" srcOrd="0" destOrd="0" presId="urn:microsoft.com/office/officeart/2005/8/layout/cycle6"/>
    <dgm:cxn modelId="{19E5CAB4-7A8B-418B-9DD2-7FCFF3DCEE4E}" type="presOf" srcId="{24F637C8-95C5-40BC-BD2A-0441DC9062E4}" destId="{8B56B66E-99C4-4D26-834F-83BC268A70EA}" srcOrd="0" destOrd="0" presId="urn:microsoft.com/office/officeart/2005/8/layout/cycle6"/>
    <dgm:cxn modelId="{D8F221EA-771D-4DD3-A37A-3527DF4C5556}" srcId="{0EB3B6B5-2101-4370-B4EF-5538F1102AC6}" destId="{AA9F2B51-04FE-4452-8AF5-6FC246BE1ED9}" srcOrd="7" destOrd="0" parTransId="{6479E11C-B933-46D7-9D9A-CB366CCA8BB6}" sibTransId="{FFAD3E0C-F787-4AC9-9E31-E4A4D5D50AAE}"/>
    <dgm:cxn modelId="{5B34E930-36E9-429B-B3DE-AA44DBB0D237}" type="presOf" srcId="{89FC38F8-A2CC-438B-8762-F62D64E9EFC8}" destId="{47FBA64F-E592-4ECF-92F5-0FED11518244}" srcOrd="0" destOrd="0" presId="urn:microsoft.com/office/officeart/2005/8/layout/cycle6"/>
    <dgm:cxn modelId="{1734BFCB-C52E-4826-A0C9-FD78842F27DE}" srcId="{0EB3B6B5-2101-4370-B4EF-5538F1102AC6}" destId="{ECFDA5ED-5D3F-42D7-9D86-4DD6C816903C}" srcOrd="6" destOrd="0" parTransId="{CD697D53-4B31-466C-B5ED-1897D3E7F217}" sibTransId="{DB2BD613-2071-41D3-A953-A1147CC7BA87}"/>
    <dgm:cxn modelId="{297F1B99-0F31-4F49-A555-B6EFA948D08C}" type="presOf" srcId="{724D6093-03F4-4BF8-998D-F4EAB27B254B}" destId="{7CC1DD9A-A7A0-48AD-B77C-95BD76B66DFB}" srcOrd="0" destOrd="0" presId="urn:microsoft.com/office/officeart/2005/8/layout/cycle6"/>
    <dgm:cxn modelId="{A93C7861-90DF-4C0F-9C7E-6D120CBBBE3A}" srcId="{0EB3B6B5-2101-4370-B4EF-5538F1102AC6}" destId="{4603CAC4-8972-466E-83CA-07BCFDC5AFA6}" srcOrd="3" destOrd="0" parTransId="{6C469D04-4C31-4C58-BD00-E0A28B7FEEAB}" sibTransId="{24F637C8-95C5-40BC-BD2A-0441DC9062E4}"/>
    <dgm:cxn modelId="{A3BB9CA7-864A-4FEA-B240-B02098E35A8E}" type="presOf" srcId="{FFAD3E0C-F787-4AC9-9E31-E4A4D5D50AAE}" destId="{86AFA549-A32A-4AF7-9CF6-C33591B7541F}" srcOrd="0" destOrd="0" presId="urn:microsoft.com/office/officeart/2005/8/layout/cycle6"/>
    <dgm:cxn modelId="{3ADB1796-540F-4142-AF2C-122F1CC39F3D}" type="presOf" srcId="{CCC589A6-D1D7-4E26-B107-A22CD54D2555}" destId="{2B3E9E1F-99C7-4C37-A50D-AE253840E3F3}" srcOrd="0" destOrd="0" presId="urn:microsoft.com/office/officeart/2005/8/layout/cycle6"/>
    <dgm:cxn modelId="{14CDE49E-4622-44A1-A70F-70C9657E75D5}" type="presOf" srcId="{52A87B7D-8FD2-463F-B67C-61624DAA3DA8}" destId="{C8870618-3F36-469D-B602-B96430FC0E52}" srcOrd="0" destOrd="0" presId="urn:microsoft.com/office/officeart/2005/8/layout/cycle6"/>
    <dgm:cxn modelId="{8CA7F854-F925-40D0-B83F-608A5C8C8B1F}" type="presOf" srcId="{55DF901F-4638-4E21-96F1-D6E0B630BC19}" destId="{66607BE3-2521-4C39-961A-932E4173FE2B}" srcOrd="0" destOrd="0" presId="urn:microsoft.com/office/officeart/2005/8/layout/cycle6"/>
    <dgm:cxn modelId="{D24F7656-9F9E-420C-A1C7-C1FD02518C85}" type="presOf" srcId="{7C148EE0-1D18-47E0-A827-F543C5562671}" destId="{BEECBE51-5611-4AD2-90FF-0DDAC4CB5215}" srcOrd="0" destOrd="0" presId="urn:microsoft.com/office/officeart/2005/8/layout/cycle6"/>
    <dgm:cxn modelId="{1ED664F9-3E3C-4FD7-B8E8-701A74401E0D}" type="presOf" srcId="{AA9F2B51-04FE-4452-8AF5-6FC246BE1ED9}" destId="{B39E07CF-66C3-45A3-AF9F-8C32AE56ACDE}" srcOrd="0" destOrd="0" presId="urn:microsoft.com/office/officeart/2005/8/layout/cycle6"/>
    <dgm:cxn modelId="{5F9206A7-747A-40D1-B1E5-ECB09F7EF334}" type="presOf" srcId="{7BEFC086-D86D-4E7C-9C3E-415FC32D5150}" destId="{468D90B9-EC86-43AB-B2E0-2FD0A8FBF981}" srcOrd="0" destOrd="0" presId="urn:microsoft.com/office/officeart/2005/8/layout/cycle6"/>
    <dgm:cxn modelId="{A5FFB793-2C6D-4314-9BD1-D7E01718E847}" srcId="{0EB3B6B5-2101-4370-B4EF-5538F1102AC6}" destId="{89FC38F8-A2CC-438B-8762-F62D64E9EFC8}" srcOrd="0" destOrd="0" parTransId="{9B5A3A62-DA3E-4D96-BE7C-EDC0F6B5FF65}" sibTransId="{84E5B9A4-C59F-4952-954E-BC42DC2D9F0D}"/>
    <dgm:cxn modelId="{DB6C9713-58ED-4748-A989-E43822202D73}" type="presOf" srcId="{FD218B31-25A9-4749-B3A5-14A35EE6F92C}" destId="{BA5EBE76-220A-4504-AC75-4E45C698C555}" srcOrd="0" destOrd="0" presId="urn:microsoft.com/office/officeart/2005/8/layout/cycle6"/>
    <dgm:cxn modelId="{FCCE6CF1-537E-49BE-BA6B-AA11FB192096}" type="presParOf" srcId="{6FB5CECF-8226-4325-B0EE-25893A09A9D8}" destId="{47FBA64F-E592-4ECF-92F5-0FED11518244}" srcOrd="0" destOrd="0" presId="urn:microsoft.com/office/officeart/2005/8/layout/cycle6"/>
    <dgm:cxn modelId="{7502B91C-AA58-410E-9301-AFC480D59E39}" type="presParOf" srcId="{6FB5CECF-8226-4325-B0EE-25893A09A9D8}" destId="{613D298A-158D-4B69-ABAC-2A081195CBC0}" srcOrd="1" destOrd="0" presId="urn:microsoft.com/office/officeart/2005/8/layout/cycle6"/>
    <dgm:cxn modelId="{DF2658FB-2041-45E8-BDB4-FAF565DB1CF5}" type="presParOf" srcId="{6FB5CECF-8226-4325-B0EE-25893A09A9D8}" destId="{3D895748-1874-4D67-9370-66C88EC4A102}" srcOrd="2" destOrd="0" presId="urn:microsoft.com/office/officeart/2005/8/layout/cycle6"/>
    <dgm:cxn modelId="{B4214283-496C-4C50-85A0-13F013D2BB4E}" type="presParOf" srcId="{6FB5CECF-8226-4325-B0EE-25893A09A9D8}" destId="{C8870618-3F36-469D-B602-B96430FC0E52}" srcOrd="3" destOrd="0" presId="urn:microsoft.com/office/officeart/2005/8/layout/cycle6"/>
    <dgm:cxn modelId="{5AC6C199-DBBA-4613-908B-76BFAB9796D0}" type="presParOf" srcId="{6FB5CECF-8226-4325-B0EE-25893A09A9D8}" destId="{3804E15A-CAD2-449C-8062-55FF74B84A7A}" srcOrd="4" destOrd="0" presId="urn:microsoft.com/office/officeart/2005/8/layout/cycle6"/>
    <dgm:cxn modelId="{02F32AA1-540A-4C59-B9C1-1E54CC20D9F5}" type="presParOf" srcId="{6FB5CECF-8226-4325-B0EE-25893A09A9D8}" destId="{06DA0AB5-8B68-4AE5-A205-270F7781D73B}" srcOrd="5" destOrd="0" presId="urn:microsoft.com/office/officeart/2005/8/layout/cycle6"/>
    <dgm:cxn modelId="{03B4518B-6206-4CC7-B99F-E617A1C14BB0}" type="presParOf" srcId="{6FB5CECF-8226-4325-B0EE-25893A09A9D8}" destId="{BA5EBE76-220A-4504-AC75-4E45C698C555}" srcOrd="6" destOrd="0" presId="urn:microsoft.com/office/officeart/2005/8/layout/cycle6"/>
    <dgm:cxn modelId="{4E3DF95D-8B66-45ED-8441-385DEA48DBBE}" type="presParOf" srcId="{6FB5CECF-8226-4325-B0EE-25893A09A9D8}" destId="{C6F171C3-599A-437A-A7B7-7145D9FBBC94}" srcOrd="7" destOrd="0" presId="urn:microsoft.com/office/officeart/2005/8/layout/cycle6"/>
    <dgm:cxn modelId="{A8B63D6E-D1D3-4345-9BAF-F264D9E25700}" type="presParOf" srcId="{6FB5CECF-8226-4325-B0EE-25893A09A9D8}" destId="{1BE02C69-7CF4-4579-BC0F-9F5EB96BE51C}" srcOrd="8" destOrd="0" presId="urn:microsoft.com/office/officeart/2005/8/layout/cycle6"/>
    <dgm:cxn modelId="{022AEB05-BAA3-43A6-B2C6-6C5A7955B6D0}" type="presParOf" srcId="{6FB5CECF-8226-4325-B0EE-25893A09A9D8}" destId="{A6C0B862-6397-490F-B768-EB022E3673D6}" srcOrd="9" destOrd="0" presId="urn:microsoft.com/office/officeart/2005/8/layout/cycle6"/>
    <dgm:cxn modelId="{45441FBC-1F81-44DE-A3E9-E74970C048B9}" type="presParOf" srcId="{6FB5CECF-8226-4325-B0EE-25893A09A9D8}" destId="{64D1989E-BC3D-40ED-A781-F7C5E3A838F9}" srcOrd="10" destOrd="0" presId="urn:microsoft.com/office/officeart/2005/8/layout/cycle6"/>
    <dgm:cxn modelId="{885A503A-0570-40D1-A98B-FAB23266ADD1}" type="presParOf" srcId="{6FB5CECF-8226-4325-B0EE-25893A09A9D8}" destId="{8B56B66E-99C4-4D26-834F-83BC268A70EA}" srcOrd="11" destOrd="0" presId="urn:microsoft.com/office/officeart/2005/8/layout/cycle6"/>
    <dgm:cxn modelId="{09BA82A5-1C05-4F99-8565-0C2F17B7A9C0}" type="presParOf" srcId="{6FB5CECF-8226-4325-B0EE-25893A09A9D8}" destId="{72366750-974D-4CBE-894D-11DBA344DC0F}" srcOrd="12" destOrd="0" presId="urn:microsoft.com/office/officeart/2005/8/layout/cycle6"/>
    <dgm:cxn modelId="{DED514D7-72A2-4610-8D1E-DB065D0AD463}" type="presParOf" srcId="{6FB5CECF-8226-4325-B0EE-25893A09A9D8}" destId="{AF14786B-86FD-487A-A250-A6D68E124D08}" srcOrd="13" destOrd="0" presId="urn:microsoft.com/office/officeart/2005/8/layout/cycle6"/>
    <dgm:cxn modelId="{276A4EE1-C356-4582-BFDD-166E333CC80E}" type="presParOf" srcId="{6FB5CECF-8226-4325-B0EE-25893A09A9D8}" destId="{0426F087-B7A8-49BC-9E62-3A68E06295B0}" srcOrd="14" destOrd="0" presId="urn:microsoft.com/office/officeart/2005/8/layout/cycle6"/>
    <dgm:cxn modelId="{7F2B1F4A-965C-4F84-96CF-C963A7257449}" type="presParOf" srcId="{6FB5CECF-8226-4325-B0EE-25893A09A9D8}" destId="{7CC1DD9A-A7A0-48AD-B77C-95BD76B66DFB}" srcOrd="15" destOrd="0" presId="urn:microsoft.com/office/officeart/2005/8/layout/cycle6"/>
    <dgm:cxn modelId="{7E8F68AE-3486-489C-B166-7C546C4EABB5}" type="presParOf" srcId="{6FB5CECF-8226-4325-B0EE-25893A09A9D8}" destId="{F588B45F-93D8-437F-B6FA-753568E8F011}" srcOrd="16" destOrd="0" presId="urn:microsoft.com/office/officeart/2005/8/layout/cycle6"/>
    <dgm:cxn modelId="{A656CD88-6734-46A3-B83F-B07C5BEC8A88}" type="presParOf" srcId="{6FB5CECF-8226-4325-B0EE-25893A09A9D8}" destId="{BEECBE51-5611-4AD2-90FF-0DDAC4CB5215}" srcOrd="17" destOrd="0" presId="urn:microsoft.com/office/officeart/2005/8/layout/cycle6"/>
    <dgm:cxn modelId="{697394AD-B704-4084-9D96-7501D4001178}" type="presParOf" srcId="{6FB5CECF-8226-4325-B0EE-25893A09A9D8}" destId="{B324B827-5241-45A7-82AF-FD475F77F5E3}" srcOrd="18" destOrd="0" presId="urn:microsoft.com/office/officeart/2005/8/layout/cycle6"/>
    <dgm:cxn modelId="{D98509BA-13AC-4289-A71F-9A19DDAE292A}" type="presParOf" srcId="{6FB5CECF-8226-4325-B0EE-25893A09A9D8}" destId="{6B01B1BC-155D-4DC5-A5EE-C44D57648DE6}" srcOrd="19" destOrd="0" presId="urn:microsoft.com/office/officeart/2005/8/layout/cycle6"/>
    <dgm:cxn modelId="{6FA70350-5C93-4440-B803-2BCAC20E87C6}" type="presParOf" srcId="{6FB5CECF-8226-4325-B0EE-25893A09A9D8}" destId="{E7EEB861-D188-4045-999F-029D82E05B01}" srcOrd="20" destOrd="0" presId="urn:microsoft.com/office/officeart/2005/8/layout/cycle6"/>
    <dgm:cxn modelId="{F73D4542-E774-44C0-8F60-F6510226719B}" type="presParOf" srcId="{6FB5CECF-8226-4325-B0EE-25893A09A9D8}" destId="{B39E07CF-66C3-45A3-AF9F-8C32AE56ACDE}" srcOrd="21" destOrd="0" presId="urn:microsoft.com/office/officeart/2005/8/layout/cycle6"/>
    <dgm:cxn modelId="{2CF6BC4B-B5F7-42AC-813C-E5FA2DD92296}" type="presParOf" srcId="{6FB5CECF-8226-4325-B0EE-25893A09A9D8}" destId="{2A1BFEB8-9EFA-48A6-9B7B-6EE0A0C20FA1}" srcOrd="22" destOrd="0" presId="urn:microsoft.com/office/officeart/2005/8/layout/cycle6"/>
    <dgm:cxn modelId="{443E6A9D-1F59-49C5-A3A2-60CA830445DA}" type="presParOf" srcId="{6FB5CECF-8226-4325-B0EE-25893A09A9D8}" destId="{86AFA549-A32A-4AF7-9CF6-C33591B7541F}" srcOrd="23" destOrd="0" presId="urn:microsoft.com/office/officeart/2005/8/layout/cycle6"/>
    <dgm:cxn modelId="{37559B95-3ACA-4063-8241-38370E919F6D}" type="presParOf" srcId="{6FB5CECF-8226-4325-B0EE-25893A09A9D8}" destId="{D9CDF95F-23BE-477F-A5D2-313D95AABD7E}" srcOrd="24" destOrd="0" presId="urn:microsoft.com/office/officeart/2005/8/layout/cycle6"/>
    <dgm:cxn modelId="{DB8503D3-8CE6-4600-B077-8491C29BC9E1}" type="presParOf" srcId="{6FB5CECF-8226-4325-B0EE-25893A09A9D8}" destId="{09C35201-A939-4BB0-9679-38DE330E54CA}" srcOrd="25" destOrd="0" presId="urn:microsoft.com/office/officeart/2005/8/layout/cycle6"/>
    <dgm:cxn modelId="{1CB95914-ABCD-49A5-B5BF-FB7F4F181638}" type="presParOf" srcId="{6FB5CECF-8226-4325-B0EE-25893A09A9D8}" destId="{2B3E9E1F-99C7-4C37-A50D-AE253840E3F3}" srcOrd="26" destOrd="0" presId="urn:microsoft.com/office/officeart/2005/8/layout/cycle6"/>
    <dgm:cxn modelId="{5C733B48-ECE5-4323-AEEE-15B801CC19A2}" type="presParOf" srcId="{6FB5CECF-8226-4325-B0EE-25893A09A9D8}" destId="{66607BE3-2521-4C39-961A-932E4173FE2B}" srcOrd="27" destOrd="0" presId="urn:microsoft.com/office/officeart/2005/8/layout/cycle6"/>
    <dgm:cxn modelId="{230D4EFC-0CAC-45B4-A7D2-34C333B0E07D}" type="presParOf" srcId="{6FB5CECF-8226-4325-B0EE-25893A09A9D8}" destId="{7AC5FAC0-0753-46D6-ACBB-62393BC6813B}" srcOrd="28" destOrd="0" presId="urn:microsoft.com/office/officeart/2005/8/layout/cycle6"/>
    <dgm:cxn modelId="{A09A9C05-4921-4E8F-BD53-8CDC1B699650}" type="presParOf" srcId="{6FB5CECF-8226-4325-B0EE-25893A09A9D8}" destId="{468D90B9-EC86-43AB-B2E0-2FD0A8FBF981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BA64F-E592-4ECF-92F5-0FED11518244}">
      <dsp:nvSpPr>
        <dsp:cNvPr id="0" name=""/>
        <dsp:cNvSpPr/>
      </dsp:nvSpPr>
      <dsp:spPr>
        <a:xfrm>
          <a:off x="2265443" y="-93706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ВОДООЧИСТКА</a:t>
          </a:r>
          <a:endParaRPr lang="ru-RU" sz="1800" kern="1200" dirty="0"/>
        </a:p>
      </dsp:txBody>
      <dsp:txXfrm>
        <a:off x="2301732" y="-57417"/>
        <a:ext cx="2512114" cy="670807"/>
      </dsp:txXfrm>
    </dsp:sp>
    <dsp:sp modelId="{3D895748-1874-4D67-9370-66C88EC4A102}">
      <dsp:nvSpPr>
        <dsp:cNvPr id="0" name=""/>
        <dsp:cNvSpPr/>
      </dsp:nvSpPr>
      <dsp:spPr>
        <a:xfrm>
          <a:off x="938727" y="427050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3265280" y="224171"/>
              </a:moveTo>
              <a:arcTo wR="2279508" hR="2279508" stAng="17737387" swAng="5289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70618-3F36-469D-B602-B96430FC0E52}">
      <dsp:nvSpPr>
        <dsp:cNvPr id="0" name=""/>
        <dsp:cNvSpPr/>
      </dsp:nvSpPr>
      <dsp:spPr>
        <a:xfrm>
          <a:off x="3860936" y="828591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ВОЗДУХООЧИСТКА</a:t>
          </a:r>
          <a:endParaRPr lang="ru-RU" sz="1800" kern="1200" dirty="0"/>
        </a:p>
      </dsp:txBody>
      <dsp:txXfrm>
        <a:off x="3897225" y="864880"/>
        <a:ext cx="2512114" cy="670807"/>
      </dsp:txXfrm>
    </dsp:sp>
    <dsp:sp modelId="{06DA0AB5-8B68-4AE5-A205-270F7781D73B}">
      <dsp:nvSpPr>
        <dsp:cNvPr id="0" name=""/>
        <dsp:cNvSpPr/>
      </dsp:nvSpPr>
      <dsp:spPr>
        <a:xfrm>
          <a:off x="1697741" y="1068547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3710717" y="505304"/>
              </a:moveTo>
              <a:arcTo wR="2279508" hR="2279508" stAng="18533538" swAng="44189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EBE76-220A-4504-AC75-4E45C698C555}">
      <dsp:nvSpPr>
        <dsp:cNvPr id="0" name=""/>
        <dsp:cNvSpPr/>
      </dsp:nvSpPr>
      <dsp:spPr>
        <a:xfrm>
          <a:off x="4438529" y="1774111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БИОТУАЛЕТЫ</a:t>
          </a:r>
          <a:endParaRPr lang="ru-RU" sz="1800" kern="1200" dirty="0"/>
        </a:p>
      </dsp:txBody>
      <dsp:txXfrm>
        <a:off x="4474818" y="1810400"/>
        <a:ext cx="2512114" cy="670807"/>
      </dsp:txXfrm>
    </dsp:sp>
    <dsp:sp modelId="{1BE02C69-7CF4-4579-BC0F-9F5EB96BE51C}">
      <dsp:nvSpPr>
        <dsp:cNvPr id="0" name=""/>
        <dsp:cNvSpPr/>
      </dsp:nvSpPr>
      <dsp:spPr>
        <a:xfrm>
          <a:off x="1211318" y="164995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4557798" y="2354047"/>
              </a:moveTo>
              <a:arcTo wR="2279508" hR="2279508" stAng="112433" swAng="22870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C0B862-6397-490F-B768-EB022E3673D6}">
      <dsp:nvSpPr>
        <dsp:cNvPr id="0" name=""/>
        <dsp:cNvSpPr/>
      </dsp:nvSpPr>
      <dsp:spPr>
        <a:xfrm>
          <a:off x="4415135" y="2671872"/>
          <a:ext cx="2584818" cy="7445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БЫСТРОВОЗВОДИМЫЕ ЗДАНИЯ</a:t>
          </a:r>
          <a:endParaRPr lang="ru-RU" sz="1800" kern="1200" dirty="0"/>
        </a:p>
      </dsp:txBody>
      <dsp:txXfrm>
        <a:off x="4451480" y="2708217"/>
        <a:ext cx="2512128" cy="671839"/>
      </dsp:txXfrm>
    </dsp:sp>
    <dsp:sp modelId="{8B56B66E-99C4-4D26-834F-83BC268A70EA}">
      <dsp:nvSpPr>
        <dsp:cNvPr id="0" name=""/>
        <dsp:cNvSpPr/>
      </dsp:nvSpPr>
      <dsp:spPr>
        <a:xfrm>
          <a:off x="1189003" y="297135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4397869" y="3121356"/>
              </a:moveTo>
              <a:arcTo wR="2279508" hR="2279508" stAng="1300388" swAng="3324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66750-974D-4CBE-894D-11DBA344DC0F}">
      <dsp:nvSpPr>
        <dsp:cNvPr id="0" name=""/>
        <dsp:cNvSpPr/>
      </dsp:nvSpPr>
      <dsp:spPr>
        <a:xfrm>
          <a:off x="3945540" y="3621068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АВАРИЙНЫЕ ДУШИ И ФОНТАНЫ ДЛЯ ГЛАЗ</a:t>
          </a:r>
          <a:endParaRPr lang="ru-RU" sz="1800" kern="1200" dirty="0"/>
        </a:p>
      </dsp:txBody>
      <dsp:txXfrm>
        <a:off x="3981829" y="3657357"/>
        <a:ext cx="2512114" cy="670807"/>
      </dsp:txXfrm>
    </dsp:sp>
    <dsp:sp modelId="{0426F087-B7A8-49BC-9E62-3A68E06295B0}">
      <dsp:nvSpPr>
        <dsp:cNvPr id="0" name=""/>
        <dsp:cNvSpPr/>
      </dsp:nvSpPr>
      <dsp:spPr>
        <a:xfrm>
          <a:off x="1170909" y="30232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3266044" y="4334479"/>
              </a:moveTo>
              <a:arcTo wR="2279508" hR="2279508" stAng="3861336" swAng="8818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1DD9A-A7A0-48AD-B77C-95BD76B66DFB}">
      <dsp:nvSpPr>
        <dsp:cNvPr id="0" name=""/>
        <dsp:cNvSpPr/>
      </dsp:nvSpPr>
      <dsp:spPr>
        <a:xfrm>
          <a:off x="2304260" y="4389584"/>
          <a:ext cx="2567866" cy="7385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АДСОРБЕНТЫ</a:t>
          </a:r>
          <a:endParaRPr lang="ru-RU" sz="1800" kern="1200" dirty="0"/>
        </a:p>
      </dsp:txBody>
      <dsp:txXfrm>
        <a:off x="2340313" y="4425637"/>
        <a:ext cx="2495760" cy="666437"/>
      </dsp:txXfrm>
    </dsp:sp>
    <dsp:sp modelId="{BEECBE51-5611-4AD2-90FF-0DDAC4CB5215}">
      <dsp:nvSpPr>
        <dsp:cNvPr id="0" name=""/>
        <dsp:cNvSpPr/>
      </dsp:nvSpPr>
      <dsp:spPr>
        <a:xfrm>
          <a:off x="1256608" y="-3399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1425346" y="4392934"/>
              </a:moveTo>
              <a:arcTo wR="2279508" hR="2279508" stAng="6720395" swAng="199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4B827-5241-45A7-82AF-FD475F77F5E3}">
      <dsp:nvSpPr>
        <dsp:cNvPr id="0" name=""/>
        <dsp:cNvSpPr/>
      </dsp:nvSpPr>
      <dsp:spPr>
        <a:xfrm>
          <a:off x="465201" y="3641113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ГЕОТЕКСТИЛЬ</a:t>
          </a:r>
          <a:endParaRPr lang="ru-RU" sz="1800" kern="1200" dirty="0"/>
        </a:p>
      </dsp:txBody>
      <dsp:txXfrm>
        <a:off x="501490" y="3677402"/>
        <a:ext cx="2512114" cy="670807"/>
      </dsp:txXfrm>
    </dsp:sp>
    <dsp:sp modelId="{E7EEB861-D188-4045-999F-029D82E05B01}">
      <dsp:nvSpPr>
        <dsp:cNvPr id="0" name=""/>
        <dsp:cNvSpPr/>
      </dsp:nvSpPr>
      <dsp:spPr>
        <a:xfrm>
          <a:off x="1498379" y="1611932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14003" y="2027231"/>
              </a:moveTo>
              <a:arcTo wR="2279508" hR="2279508" stAng="11181243" swAng="29012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E07CF-66C3-45A3-AF9F-8C32AE56ACDE}">
      <dsp:nvSpPr>
        <dsp:cNvPr id="0" name=""/>
        <dsp:cNvSpPr/>
      </dsp:nvSpPr>
      <dsp:spPr>
        <a:xfrm>
          <a:off x="123891" y="2703782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ЗАЩИТА ТРУБ</a:t>
          </a:r>
          <a:endParaRPr lang="ru-RU" sz="1800" kern="1200" dirty="0"/>
        </a:p>
      </dsp:txBody>
      <dsp:txXfrm>
        <a:off x="160180" y="2740071"/>
        <a:ext cx="2512114" cy="670807"/>
      </dsp:txXfrm>
    </dsp:sp>
    <dsp:sp modelId="{86AFA549-A32A-4AF7-9CF6-C33591B7541F}">
      <dsp:nvSpPr>
        <dsp:cNvPr id="0" name=""/>
        <dsp:cNvSpPr/>
      </dsp:nvSpPr>
      <dsp:spPr>
        <a:xfrm>
          <a:off x="1350731" y="622275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8785" y="2079572"/>
              </a:moveTo>
              <a:arcTo wR="2279508" hR="2279508" stAng="11101913" swAng="2869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CDF95F-23BE-477F-A5D2-313D95AABD7E}">
      <dsp:nvSpPr>
        <dsp:cNvPr id="0" name=""/>
        <dsp:cNvSpPr/>
      </dsp:nvSpPr>
      <dsp:spPr>
        <a:xfrm>
          <a:off x="132136" y="1767903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ЗАЩИТА СУДНА</a:t>
          </a:r>
          <a:endParaRPr lang="ru-RU" sz="1800" kern="1200" dirty="0"/>
        </a:p>
      </dsp:txBody>
      <dsp:txXfrm>
        <a:off x="168425" y="1804192"/>
        <a:ext cx="2512114" cy="670807"/>
      </dsp:txXfrm>
    </dsp:sp>
    <dsp:sp modelId="{2B3E9E1F-99C7-4C37-A50D-AE253840E3F3}">
      <dsp:nvSpPr>
        <dsp:cNvPr id="0" name=""/>
        <dsp:cNvSpPr/>
      </dsp:nvSpPr>
      <dsp:spPr>
        <a:xfrm>
          <a:off x="1139912" y="767195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393837" y="998725"/>
              </a:moveTo>
              <a:arcTo wR="2279508" hR="2279508" stAng="12851105" swAng="3543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607BE3-2521-4C39-961A-932E4173FE2B}">
      <dsp:nvSpPr>
        <dsp:cNvPr id="0" name=""/>
        <dsp:cNvSpPr/>
      </dsp:nvSpPr>
      <dsp:spPr>
        <a:xfrm>
          <a:off x="631440" y="833494"/>
          <a:ext cx="2584692" cy="743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СОРБИРУЮЩИЕ ИЗДЕЛИЯ</a:t>
          </a:r>
          <a:endParaRPr lang="ru-RU" sz="1800" kern="1200" dirty="0"/>
        </a:p>
      </dsp:txBody>
      <dsp:txXfrm>
        <a:off x="667729" y="869783"/>
        <a:ext cx="2512114" cy="670807"/>
      </dsp:txXfrm>
    </dsp:sp>
    <dsp:sp modelId="{468D90B9-EC86-43AB-B2E0-2FD0A8FBF981}">
      <dsp:nvSpPr>
        <dsp:cNvPr id="0" name=""/>
        <dsp:cNvSpPr/>
      </dsp:nvSpPr>
      <dsp:spPr>
        <a:xfrm>
          <a:off x="1582507" y="438014"/>
          <a:ext cx="4559017" cy="4559017"/>
        </a:xfrm>
        <a:custGeom>
          <a:avLst/>
          <a:gdLst/>
          <a:ahLst/>
          <a:cxnLst/>
          <a:rect l="0" t="0" r="0" b="0"/>
          <a:pathLst>
            <a:path>
              <a:moveTo>
                <a:pt x="999390" y="393386"/>
              </a:moveTo>
              <a:arcTo wR="2279508" hR="2279508" stAng="14150108" swAng="55109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05A90-F3DA-4B26-B04A-AE219DB2F016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50579-2E75-4253-B226-D12574E5A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968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7762A2-97C3-472B-B11C-17A96BFD7C27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53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19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1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9050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988" y="4038600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35720D5-A251-4584-A99F-447C4283E7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072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32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66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5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72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06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8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237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726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1CC94-1046-4C07-BDB0-36C8D4BDF8BC}" type="datetimeFigureOut">
              <a:rPr lang="ru-RU" smtClean="0"/>
              <a:t>17.03.2017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30479-B1E8-45DD-8349-3A813D26B5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9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obroker.ru/img-org/tovar-16403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wmf"/><Relationship Id="rId4" Type="http://schemas.openxmlformats.org/officeDocument/2006/relationships/image" Target="http://h-flow.ru/content/images/s_971.jpg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http://h-flow.ru/content/images/s_970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http://h-flow.ru/content/images/s_972.jpg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wmf"/><Relationship Id="rId4" Type="http://schemas.openxmlformats.org/officeDocument/2006/relationships/image" Target="../media/image8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4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936103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Фирма «Технофильтр»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253816092"/>
              </p:ext>
            </p:extLst>
          </p:nvPr>
        </p:nvGraphicFramePr>
        <p:xfrm>
          <a:off x="1115616" y="1412776"/>
          <a:ext cx="7115643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26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Барабанные центрифуги для фильтрации масел и СОЖ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Магнитные сепараторы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Мобильные тележки для фильтрации жидкостей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Вакуумно-полосовые фильтры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Маслоотделители посторонних масел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Системы обезвоживания масел до 99%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Системы утилизации СОЖ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Системы утилизации гальванических стоков</a:t>
            </a:r>
          </a:p>
          <a:p>
            <a:endParaRPr lang="ru-RU" dirty="0"/>
          </a:p>
        </p:txBody>
      </p:sp>
      <p:pic>
        <p:nvPicPr>
          <p:cNvPr id="5122" name="Picture 2" descr="&amp;Bcy;&amp;acy;&amp;rcy;&amp;acy;&amp;bcy;&amp;acy;&amp;ncy;&amp;ncy;&amp;ycy;&amp;iecy; &amp;tscy;&amp;iecy;&amp;ncy;&amp;tcy;&amp;rcy;&amp;icy;&amp;fcy;&amp;ucy;&amp;g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068" y="3717032"/>
            <a:ext cx="1819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Вакуумный выпариватель для фильтрации и утилизации жидкостей: 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smtClean="0"/>
              <a:t>Гальванические стоки</a:t>
            </a:r>
          </a:p>
          <a:p>
            <a:r>
              <a:rPr lang="ru-RU" dirty="0" smtClean="0"/>
              <a:t>Эмульсия-СОЖ</a:t>
            </a:r>
          </a:p>
          <a:p>
            <a:r>
              <a:rPr lang="ru-RU" dirty="0" smtClean="0"/>
              <a:t>Моющий раствор</a:t>
            </a:r>
          </a:p>
          <a:p>
            <a:r>
              <a:rPr lang="ru-RU" dirty="0" smtClean="0"/>
              <a:t>Нефтесодержащие стоки и жидкости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&amp;Vcy;&amp;ycy;&amp;pcy;&amp;acy;&amp;rcy;&amp;icy;&amp;vcy;&amp;acy;&amp;tcy;&amp;iecy;&amp;lcy;&amp;softcy; &amp;zhcy;&amp;icy;&amp;dcy;&amp;kcy;&amp;ocy;&amp;scy;&amp;tcy;&amp;icy;-&amp;ucy;&amp;tcy;&amp;icy;&amp;lcy;&amp;icy;&amp;zcy;&amp;acy;&amp;tscy;&amp;icy;&amp;yacy; &amp;Scy;&amp;Ocy;&amp;ZHcy; &amp;icy; &amp;dcy;&amp;rcy;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553072" cy="21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3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4503" y="2276872"/>
            <a:ext cx="3019425" cy="413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4184" y="2311242"/>
            <a:ext cx="306324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6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u="sng" dirty="0" smtClean="0"/>
              <a:t>Преимущества утилизации гальванических стоков вакуумным выпаривателем</a:t>
            </a:r>
            <a:endParaRPr lang="ru-RU" sz="2800" u="sng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564904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effectLst/>
              </a:rPr>
              <a:t>Снижение количества утилизируемых жидкостей до 97 %</a:t>
            </a:r>
          </a:p>
          <a:p>
            <a:r>
              <a:rPr lang="ru-RU" dirty="0" smtClean="0">
                <a:effectLst/>
              </a:rPr>
              <a:t>Понижение затрат на закупку новой воды - водовозврат</a:t>
            </a:r>
          </a:p>
          <a:p>
            <a:r>
              <a:rPr lang="ru-RU" dirty="0" smtClean="0">
                <a:effectLst/>
              </a:rPr>
              <a:t>Энергосберегающие технологии позволяют утилизировать 1 литр жидкости при расходе 35-70 Вт/литр</a:t>
            </a:r>
          </a:p>
          <a:p>
            <a:r>
              <a:rPr lang="ru-RU" dirty="0" smtClean="0">
                <a:effectLst/>
              </a:rPr>
              <a:t>Сервис системы 1-2 часа в неделю</a:t>
            </a:r>
          </a:p>
          <a:p>
            <a:r>
              <a:rPr lang="ru-RU" dirty="0" smtClean="0">
                <a:effectLst/>
              </a:rPr>
              <a:t>Отсутствие потребности в обслуживающем персонале</a:t>
            </a:r>
          </a:p>
          <a:p>
            <a:r>
              <a:rPr lang="ru-RU" dirty="0" smtClean="0">
                <a:effectLst/>
              </a:rPr>
              <a:t>Автоматизация процесса за счёт системы управления процессом</a:t>
            </a:r>
          </a:p>
          <a:p>
            <a:r>
              <a:rPr lang="ru-RU" dirty="0" smtClean="0">
                <a:effectLst/>
              </a:rPr>
              <a:t>Снижение затрат по утилизации жидкостей</a:t>
            </a:r>
          </a:p>
          <a:p>
            <a:r>
              <a:rPr lang="ru-RU" dirty="0" smtClean="0">
                <a:effectLst/>
              </a:rPr>
              <a:t>Компактная система, занимающая всего несколько м2</a:t>
            </a:r>
          </a:p>
          <a:p>
            <a:r>
              <a:rPr lang="ru-RU" dirty="0" smtClean="0">
                <a:effectLst/>
              </a:rPr>
              <a:t>Дистиллят имеет качество выше воды поступающей из водопровода</a:t>
            </a:r>
          </a:p>
          <a:p>
            <a:r>
              <a:rPr lang="ru-RU" dirty="0" smtClean="0">
                <a:effectLst/>
              </a:rPr>
              <a:t>100 процентное отделение растворённых посторонних элементов сливаемых после процесса в концентрат</a:t>
            </a:r>
          </a:p>
          <a:p>
            <a:r>
              <a:rPr lang="ru-RU" dirty="0" smtClean="0">
                <a:effectLst/>
              </a:rPr>
              <a:t>Высокое качество </a:t>
            </a:r>
            <a:r>
              <a:rPr lang="ru-RU" dirty="0" err="1" smtClean="0">
                <a:effectLst/>
              </a:rPr>
              <a:t>д</a:t>
            </a:r>
            <a:r>
              <a:rPr lang="ru-RU" dirty="0" err="1"/>
              <a:t>и</a:t>
            </a:r>
            <a:r>
              <a:rPr lang="ru-RU" dirty="0" err="1" smtClean="0">
                <a:effectLst/>
              </a:rPr>
              <a:t>стиллата</a:t>
            </a:r>
            <a:r>
              <a:rPr lang="ru-RU" dirty="0" smtClean="0">
                <a:effectLst/>
              </a:rPr>
              <a:t> и концентрата</a:t>
            </a:r>
          </a:p>
          <a:p>
            <a:r>
              <a:rPr lang="ru-RU" dirty="0" smtClean="0">
                <a:effectLst/>
              </a:rPr>
              <a:t>Решение под ключ</a:t>
            </a: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u="sng" dirty="0" smtClean="0"/>
              <a:t>Преимущества утилизации СОЖ вакуумным выпаривателем</a:t>
            </a:r>
            <a:endParaRPr lang="ru-RU" sz="2800" u="sng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636912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effectLst/>
              </a:rPr>
              <a:t>Снижение количества утилизируемых жидкостей до 90-97 %</a:t>
            </a:r>
          </a:p>
          <a:p>
            <a:r>
              <a:rPr lang="ru-RU" dirty="0" smtClean="0">
                <a:effectLst/>
              </a:rPr>
              <a:t>Понижение затрат на закупку чистой воды - водовозврат</a:t>
            </a:r>
          </a:p>
          <a:p>
            <a:r>
              <a:rPr lang="ru-RU" dirty="0" smtClean="0">
                <a:effectLst/>
              </a:rPr>
              <a:t>Понижение затрат по оплате за слив воды в канализацию</a:t>
            </a:r>
          </a:p>
          <a:p>
            <a:r>
              <a:rPr lang="ru-RU" dirty="0" smtClean="0">
                <a:effectLst/>
              </a:rPr>
              <a:t>Энергосберегающие технологии позволяют утилизировать 1 м3 жидкости при расходе 35-70 кВт/час</a:t>
            </a:r>
          </a:p>
          <a:p>
            <a:r>
              <a:rPr lang="ru-RU" dirty="0" smtClean="0">
                <a:effectLst/>
              </a:rPr>
              <a:t>Минимальные затраты на сервис системы 1-2 часа в неделю</a:t>
            </a:r>
          </a:p>
          <a:p>
            <a:r>
              <a:rPr lang="ru-RU" dirty="0" smtClean="0">
                <a:effectLst/>
              </a:rPr>
              <a:t>Отсутствие потребности в обслуживающем персонале</a:t>
            </a:r>
          </a:p>
          <a:p>
            <a:r>
              <a:rPr lang="ru-RU" dirty="0" smtClean="0">
                <a:effectLst/>
              </a:rPr>
              <a:t>Автоматизация процесса за счёт системы управления процессом</a:t>
            </a:r>
          </a:p>
          <a:p>
            <a:r>
              <a:rPr lang="ru-RU" dirty="0" smtClean="0">
                <a:effectLst/>
              </a:rPr>
              <a:t>Снижение затрат по утилизации жидкостей</a:t>
            </a:r>
          </a:p>
          <a:p>
            <a:r>
              <a:rPr lang="ru-RU" dirty="0" smtClean="0">
                <a:effectLst/>
              </a:rPr>
              <a:t>Компактная система, занимающая всего несколько м2</a:t>
            </a:r>
          </a:p>
          <a:p>
            <a:r>
              <a:rPr lang="ru-RU" dirty="0" smtClean="0">
                <a:effectLst/>
              </a:rPr>
              <a:t>Дистиллят имеет качество выше качества воды поступающей из водопровода</a:t>
            </a:r>
          </a:p>
          <a:p>
            <a:r>
              <a:rPr lang="ru-RU" dirty="0" smtClean="0">
                <a:effectLst/>
              </a:rPr>
              <a:t>Вся таблица </a:t>
            </a:r>
            <a:r>
              <a:rPr lang="ru-RU" dirty="0" err="1" smtClean="0">
                <a:effectLst/>
              </a:rPr>
              <a:t>Менделлев</a:t>
            </a:r>
            <a:r>
              <a:rPr lang="ru-RU" dirty="0" smtClean="0">
                <a:effectLst/>
              </a:rPr>
              <a:t> идёт в концентрат</a:t>
            </a:r>
          </a:p>
          <a:p>
            <a:r>
              <a:rPr lang="ru-RU" dirty="0" smtClean="0">
                <a:effectLst/>
              </a:rPr>
              <a:t>Высокое качество </a:t>
            </a:r>
            <a:r>
              <a:rPr lang="ru-RU" dirty="0" err="1" smtClean="0">
                <a:effectLst/>
              </a:rPr>
              <a:t>дистиллата</a:t>
            </a:r>
            <a:r>
              <a:rPr lang="ru-RU" dirty="0" smtClean="0">
                <a:effectLst/>
              </a:rPr>
              <a:t> и концентрата</a:t>
            </a:r>
          </a:p>
          <a:p>
            <a:r>
              <a:rPr lang="ru-RU" dirty="0" smtClean="0">
                <a:effectLst/>
              </a:rPr>
              <a:t>Решение под ключ, из одних рук</a:t>
            </a:r>
            <a:endParaRPr lang="ru-RU" dirty="0">
              <a:effectLst/>
            </a:endParaRP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25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u="sng" dirty="0" smtClean="0"/>
              <a:t>Преимущества утилизации СОЖ вакуумным выпаривателем</a:t>
            </a:r>
            <a:endParaRPr lang="ru-RU" u="sng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564904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100" dirty="0" smtClean="0">
                <a:effectLst/>
              </a:rPr>
              <a:t>Утилизация СОЖ, не зависимо от химического состава, марки или производителя</a:t>
            </a:r>
          </a:p>
          <a:p>
            <a:r>
              <a:rPr lang="ru-RU" sz="3100" dirty="0" smtClean="0">
                <a:effectLst/>
              </a:rPr>
              <a:t>Утилизация смешанных жидкостей не составляет проблем</a:t>
            </a:r>
          </a:p>
          <a:p>
            <a:r>
              <a:rPr lang="ru-RU" sz="3100" dirty="0" smtClean="0">
                <a:effectLst/>
              </a:rPr>
              <a:t>Быстрая окупаемость оборудования</a:t>
            </a:r>
            <a:endParaRPr lang="ru-RU" sz="3100" dirty="0">
              <a:effectLst/>
            </a:endParaRP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u="sng" dirty="0" smtClean="0"/>
              <a:t>Преимущества утилизации моющего раствора вакуумным выпаривателем</a:t>
            </a:r>
          </a:p>
          <a:p>
            <a:pPr marL="0" indent="0" algn="ctr">
              <a:buNone/>
            </a:pPr>
            <a:endParaRPr lang="ru-RU" sz="280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564904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Снижение количества утилизируемых жидкостей до 97 % </a:t>
            </a:r>
          </a:p>
          <a:p>
            <a:r>
              <a:rPr lang="ru-RU" dirty="0" smtClean="0"/>
              <a:t>Понижение затрат на закупку новой воды Энергосберегающие технологии позволяют утилизировать 1 литр жидкости при расходе 35-70 Вт/литр </a:t>
            </a:r>
          </a:p>
          <a:p>
            <a:r>
              <a:rPr lang="ru-RU" dirty="0" smtClean="0"/>
              <a:t>Сервис системы 1-2 часа в неделю </a:t>
            </a:r>
          </a:p>
          <a:p>
            <a:r>
              <a:rPr lang="ru-RU" dirty="0" smtClean="0"/>
              <a:t>Отсутствие потребности в обслуживающем персонале </a:t>
            </a:r>
          </a:p>
          <a:p>
            <a:r>
              <a:rPr lang="ru-RU" dirty="0" smtClean="0"/>
              <a:t>Автоматизация процесса за счёт системы управления процессом </a:t>
            </a:r>
          </a:p>
          <a:p>
            <a:r>
              <a:rPr lang="ru-RU" dirty="0" smtClean="0"/>
              <a:t>Снижение затрат по утилизации жидкостей </a:t>
            </a:r>
          </a:p>
          <a:p>
            <a:r>
              <a:rPr lang="ru-RU" dirty="0" smtClean="0"/>
              <a:t>Энергосберегающие технологии </a:t>
            </a:r>
          </a:p>
          <a:p>
            <a:r>
              <a:rPr lang="ru-RU" dirty="0" smtClean="0"/>
              <a:t>Компактная система, занимающая всего несколько м2 </a:t>
            </a:r>
          </a:p>
          <a:p>
            <a:r>
              <a:rPr lang="ru-RU" dirty="0" smtClean="0"/>
              <a:t>Высокое качество дестиллята и концентрата </a:t>
            </a:r>
          </a:p>
          <a:p>
            <a:r>
              <a:rPr lang="ru-RU" dirty="0" smtClean="0"/>
              <a:t>Решение под ключ</a:t>
            </a:r>
            <a:endParaRPr lang="ru-RU" dirty="0">
              <a:effectLst/>
            </a:endParaRP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4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Барабанные центрифуги для фильтрации масел и СОЖ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/>
              <a:t>ПРЕИМУЩЕСТВА:</a:t>
            </a:r>
          </a:p>
          <a:p>
            <a:r>
              <a:rPr lang="ru-RU" dirty="0" smtClean="0"/>
              <a:t>Фильтрация без химии и расходных материалов</a:t>
            </a:r>
          </a:p>
          <a:p>
            <a:r>
              <a:rPr lang="ru-RU" dirty="0" smtClean="0"/>
              <a:t>Универсальность применения с различными жидкостями( масла , СОЖ, моющие растворы, гальванические растворы)</a:t>
            </a:r>
          </a:p>
          <a:p>
            <a:r>
              <a:rPr lang="ru-RU" dirty="0" smtClean="0"/>
              <a:t>Шлам в сухом виде или в виде пластилина</a:t>
            </a:r>
          </a:p>
          <a:p>
            <a:r>
              <a:rPr lang="ru-RU" dirty="0" smtClean="0"/>
              <a:t>Высокая степень фильтрации</a:t>
            </a:r>
          </a:p>
          <a:p>
            <a:r>
              <a:rPr lang="ru-RU" dirty="0" smtClean="0"/>
              <a:t>Сохранение жидкости для ее дальнейшего использования</a:t>
            </a:r>
            <a:endParaRPr lang="ru-RU" dirty="0"/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Bcy;&amp;acy;&amp;rcy;&amp;acy;&amp;bcy;&amp;acy;&amp;ncy;&amp;ncy;&amp;ycy;&amp;iecy; &amp;tscy;&amp;iecy;&amp;ncy;&amp;tcy;&amp;rcy;&amp;icy;&amp;fcy;&amp;ucy;&amp;gcy;&amp;i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474" y="2676128"/>
            <a:ext cx="18192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84176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u="sng" dirty="0" smtClean="0"/>
              <a:t>Барабанные центрифуги для фильтрации масел и СОЖ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Оборудование зарекомендовало себя в золото добывающей промышленности, а именно очистки золотосодержащего шлама с последующим извлечением золота</a:t>
            </a:r>
            <a:endParaRPr lang="ru-RU" b="1" dirty="0"/>
          </a:p>
        </p:txBody>
      </p:sp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12776"/>
            <a:ext cx="8229600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Фильтрующие материалы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2636912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Активированный уголь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Europerl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Ионообменные смолы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Сорбенты</a:t>
            </a:r>
          </a:p>
          <a:p>
            <a:endParaRPr lang="ru-RU" dirty="0"/>
          </a:p>
        </p:txBody>
      </p:sp>
      <p:pic>
        <p:nvPicPr>
          <p:cNvPr id="5" name="Picture 4" descr="&amp;Acy;&amp;kcy;&amp;tcy;&amp;icy;&amp;vcy;&amp;icy;&amp;rcy;&amp;ocy;&amp;vcy;&amp;acy;&amp;ncy;&amp;ncy;&amp;ycy;&amp;jcy; &amp;ucy;&amp;gcy;&amp;ocy;&amp;lcy;&amp;sof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928" y="2420888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752928" y="4307703"/>
            <a:ext cx="1944216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yriad Pro Light" pitchFamily="34" charset="0"/>
                <a:cs typeface="Arial" pitchFamily="34" charset="0"/>
              </a:rPr>
              <a:t>EUROPERL®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4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 нас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980728"/>
            <a:ext cx="8136904" cy="432048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Фирма </a:t>
            </a:r>
            <a:r>
              <a:rPr lang="ru-RU" dirty="0">
                <a:solidFill>
                  <a:schemeClr val="tx1"/>
                </a:solidFill>
              </a:rPr>
              <a:t>ТЕХНОФИЛЬТР является </a:t>
            </a:r>
            <a:r>
              <a:rPr lang="ru-RU" dirty="0" smtClean="0">
                <a:solidFill>
                  <a:schemeClr val="tx1"/>
                </a:solidFill>
              </a:rPr>
              <a:t>многопрофильной </a:t>
            </a:r>
            <a:r>
              <a:rPr lang="ru-RU" dirty="0">
                <a:solidFill>
                  <a:schemeClr val="tx1"/>
                </a:solidFill>
              </a:rPr>
              <a:t>организацией занимающаяся решением проблем в области экологии.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Мы </a:t>
            </a:r>
            <a:r>
              <a:rPr lang="ru-RU" dirty="0">
                <a:solidFill>
                  <a:schemeClr val="tx1"/>
                </a:solidFill>
              </a:rPr>
              <a:t>являемся одной из лидирующей организации Казахстана в решении проблем водо, воздухо и газоочистки.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сегодняшний день мы можем предложить разработки от ведущих производителей российских и европейских компаний. </a:t>
            </a:r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 smtClean="0">
                <a:solidFill>
                  <a:schemeClr val="tx1"/>
                </a:solidFill>
              </a:rPr>
              <a:t>Накопленный </a:t>
            </a:r>
            <a:r>
              <a:rPr lang="ru-RU" dirty="0">
                <a:solidFill>
                  <a:schemeClr val="tx1"/>
                </a:solidFill>
              </a:rPr>
              <a:t>опыт и современные технологии позволяют решать практически любые задачи по сложности и производительности.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Отправляя запрос в нашу компанию Вы получаете проверенное и испытанное решение Вашей проблемы. Специалистами подбираются актуальные, наукоемкие, адаптированные к конкретным условиям установки, не требующие постоянного обслуживания и привлечения дополнительных человеческих ресурсов.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Мы стремимся подбирать действительно работающее оборудование, которое оправдывает вложение средств. Внедряя наше оборудование Вы получаете всестороннюю техническую поддержку.</a:t>
            </a:r>
          </a:p>
        </p:txBody>
      </p:sp>
      <p:pic>
        <p:nvPicPr>
          <p:cNvPr id="1026" name="Picture 2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07839"/>
            <a:ext cx="9382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logo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638026"/>
            <a:ext cx="2266950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51" y="5470352"/>
            <a:ext cx="1493837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&amp;Gcy;&amp;lcy;&amp;acy;&amp;vcy;&amp;ncy;&amp;acy;&amp;y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613226"/>
            <a:ext cx="1311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SLOGOblu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1" b="22379"/>
          <a:stretch>
            <a:fillRect/>
          </a:stretch>
        </p:blipFill>
        <p:spPr bwMode="auto">
          <a:xfrm>
            <a:off x="1907704" y="6213495"/>
            <a:ext cx="1303337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27" y="6107254"/>
            <a:ext cx="564406" cy="53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97" y="6168952"/>
            <a:ext cx="618405" cy="53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0" descr="&amp;Kcy;&amp;acy;&amp;rcy;&amp;tcy;&amp;icy;&amp;ncy;&amp;kcy;&amp;icy; &amp;pcy;&amp;ocy; &amp;zcy;&amp;acy;&amp;pcy;&amp;rcy;&amp;ocy;&amp;scy;&amp;ucy; als kazlab &amp;lcy;&amp;ocy;&amp;gcy;&amp;ocy;&amp;tcy;&amp;icy;&amp;p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&amp;Kcy;&amp;acy;&amp;rcy;&amp;tcy;&amp;icy;&amp;ncy;&amp;kcy;&amp;icy; &amp;pcy;&amp;ocy; &amp;zcy;&amp;acy;&amp;pcy;&amp;rcy;&amp;ocy;&amp;scy;&amp;ucy; als kazlab &amp;lcy;&amp;ocy;&amp;gcy;&amp;ocy;&amp;tcy;&amp;icy;&amp;pcy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&amp;Kcy;&amp;acy;&amp;rcy;&amp;tcy;&amp;icy;&amp;ncy;&amp;kcy;&amp;icy; &amp;pcy;&amp;ocy; &amp;zcy;&amp;acy;&amp;pcy;&amp;rcy;&amp;ocy;&amp;scy;&amp;ucy; als kazlab &amp;lcy;&amp;ocy;&amp;gcy;&amp;ocy;&amp;tcy;&amp;icy;&amp;pcy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856113"/>
            <a:ext cx="1064859" cy="8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1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Воздухоочистка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Нейтрализация промышленных газов</a:t>
            </a:r>
          </a:p>
          <a:p>
            <a:r>
              <a:rPr lang="ru-RU" dirty="0" smtClean="0"/>
              <a:t>Мокрая очистка сбросных газов таких </a:t>
            </a:r>
            <a:r>
              <a:rPr lang="ru-RU" sz="2900" dirty="0" smtClean="0"/>
              <a:t>как: </a:t>
            </a:r>
            <a:r>
              <a:rPr lang="ru-RU" sz="2900" b="1" dirty="0" smtClean="0"/>
              <a:t>HCl, HF, SO2, SO3, H2S, HNO3, H2SO4, Cl2, H3PO4, NOх, CrO3, NH3</a:t>
            </a:r>
            <a:r>
              <a:rPr lang="ru-RU" sz="2900" dirty="0" smtClean="0"/>
              <a:t>, </a:t>
            </a:r>
            <a:r>
              <a:rPr lang="ru-RU" dirty="0" smtClean="0"/>
              <a:t>амины, запахи, формальдегид, пыли во взвешенном состоянии, стружки, волокон, аэрозолей</a:t>
            </a:r>
          </a:p>
          <a:p>
            <a:r>
              <a:rPr lang="ru-RU" dirty="0" smtClean="0"/>
              <a:t>Фильтры для стерилизующей очистки газов</a:t>
            </a:r>
          </a:p>
          <a:p>
            <a:r>
              <a:rPr lang="ru-RU" dirty="0" smtClean="0"/>
              <a:t>Фильтры для очистки пара от механических примесей</a:t>
            </a:r>
          </a:p>
          <a:p>
            <a:r>
              <a:rPr lang="ru-RU" dirty="0" smtClean="0"/>
              <a:t>Термокаталитические установки</a:t>
            </a:r>
          </a:p>
          <a:p>
            <a:r>
              <a:rPr lang="ru-RU" dirty="0" smtClean="0"/>
              <a:t>Воздушные фильтры для приточных и аспирационных систем</a:t>
            </a:r>
          </a:p>
          <a:p>
            <a:r>
              <a:rPr lang="ru-RU" dirty="0" smtClean="0"/>
              <a:t>Сорбционные фильтры-поглотители</a:t>
            </a:r>
          </a:p>
          <a:p>
            <a:r>
              <a:rPr lang="ru-RU" dirty="0" smtClean="0"/>
              <a:t>Фильтры для стерилизующей вентиляции емкостей (фильтруемая среда - воздух) </a:t>
            </a:r>
          </a:p>
          <a:p>
            <a:r>
              <a:rPr lang="ru-RU" dirty="0" smtClean="0"/>
              <a:t>Фильтроткани</a:t>
            </a:r>
          </a:p>
          <a:p>
            <a:r>
              <a:rPr lang="ru-RU" dirty="0" smtClean="0"/>
              <a:t>Промышленные пылесосы</a:t>
            </a:r>
          </a:p>
          <a:p>
            <a:r>
              <a:rPr lang="ru-RU" dirty="0" smtClean="0"/>
              <a:t>Вытяжные устройства</a:t>
            </a:r>
          </a:p>
          <a:p>
            <a:r>
              <a:rPr lang="ru-RU" dirty="0" smtClean="0"/>
              <a:t>Масловлагоотделители </a:t>
            </a:r>
          </a:p>
          <a:p>
            <a:endParaRPr lang="ru-RU" dirty="0" smtClean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19256" cy="4752527"/>
          </a:xfrm>
        </p:spPr>
        <p:txBody>
          <a:bodyPr>
            <a:noAutofit/>
          </a:bodyPr>
          <a:lstStyle/>
          <a:p>
            <a:r>
              <a:rPr lang="ru-RU" sz="2050" b="1" dirty="0"/>
              <a:t>Гидрофобные сорбенты </a:t>
            </a:r>
            <a:r>
              <a:rPr lang="ru-RU" sz="2050" dirty="0"/>
              <a:t>‐ </a:t>
            </a:r>
            <a:r>
              <a:rPr lang="ru-RU" sz="2050" dirty="0" smtClean="0"/>
              <a:t>для улавливания нефтепродуктов </a:t>
            </a:r>
            <a:r>
              <a:rPr lang="ru-RU" sz="2050" dirty="0"/>
              <a:t>из </a:t>
            </a:r>
            <a:r>
              <a:rPr lang="ru-RU" sz="2050" dirty="0" smtClean="0"/>
              <a:t>воды</a:t>
            </a:r>
          </a:p>
          <a:p>
            <a:r>
              <a:rPr lang="ru-RU" sz="2050" b="1" dirty="0"/>
              <a:t>Универсальные сорбенты </a:t>
            </a:r>
            <a:r>
              <a:rPr lang="ru-RU" sz="2050" dirty="0"/>
              <a:t>‐ </a:t>
            </a:r>
            <a:r>
              <a:rPr lang="ru-RU" sz="2050" dirty="0" smtClean="0"/>
              <a:t>для </a:t>
            </a:r>
            <a:r>
              <a:rPr lang="ru-RU" sz="2050" dirty="0"/>
              <a:t>поглощения промышленных жидкостей, </a:t>
            </a:r>
            <a:r>
              <a:rPr lang="ru-RU" sz="2050" dirty="0" smtClean="0"/>
              <a:t>нефтепродуктов, кислот</a:t>
            </a:r>
            <a:r>
              <a:rPr lang="ru-RU" sz="2050" dirty="0"/>
              <a:t>, щелочей, </a:t>
            </a:r>
            <a:r>
              <a:rPr lang="ru-RU" sz="2050" dirty="0" smtClean="0"/>
              <a:t>растворителей </a:t>
            </a:r>
            <a:r>
              <a:rPr lang="ru-RU" sz="2050" dirty="0"/>
              <a:t>и химических растворов на твердых </a:t>
            </a:r>
            <a:r>
              <a:rPr lang="ru-RU" sz="2050" dirty="0" smtClean="0"/>
              <a:t>поверхностей</a:t>
            </a:r>
          </a:p>
          <a:p>
            <a:r>
              <a:rPr lang="ru-RU" sz="2050" b="1" dirty="0"/>
              <a:t>Химически стойкие сорбенты</a:t>
            </a:r>
            <a:r>
              <a:rPr lang="ru-RU" sz="2050" dirty="0"/>
              <a:t>‐ </a:t>
            </a:r>
            <a:r>
              <a:rPr lang="ru-RU" sz="2050" dirty="0" smtClean="0"/>
              <a:t>для </a:t>
            </a:r>
            <a:r>
              <a:rPr lang="ru-RU" sz="2050" dirty="0"/>
              <a:t>поглощения кислот, щелочей, растворителей </a:t>
            </a:r>
            <a:r>
              <a:rPr lang="ru-RU" sz="2050" dirty="0" smtClean="0"/>
              <a:t>и химических </a:t>
            </a:r>
            <a:r>
              <a:rPr lang="ru-RU" sz="2050" dirty="0"/>
              <a:t>растворов на твердых </a:t>
            </a:r>
            <a:r>
              <a:rPr lang="ru-RU" sz="2050" dirty="0" smtClean="0"/>
              <a:t>поверхностях</a:t>
            </a:r>
          </a:p>
          <a:p>
            <a:r>
              <a:rPr lang="ru-RU" sz="2050" b="1" dirty="0" smtClean="0"/>
              <a:t>Сыпучие сорбенты</a:t>
            </a:r>
            <a:r>
              <a:rPr lang="ru-RU" sz="2050" dirty="0" smtClean="0"/>
              <a:t>: природные, универсальные, органические</a:t>
            </a:r>
          </a:p>
          <a:p>
            <a:r>
              <a:rPr lang="ru-RU" sz="2050" b="1" dirty="0" smtClean="0"/>
              <a:t>Аварийные комплекты </a:t>
            </a:r>
            <a:r>
              <a:rPr lang="en-US" sz="2050" b="1" dirty="0" smtClean="0"/>
              <a:t>(OIL Spill kit)</a:t>
            </a:r>
            <a:endParaRPr lang="ru-RU" sz="2050" b="1" dirty="0" smtClean="0"/>
          </a:p>
          <a:p>
            <a:r>
              <a:rPr lang="ru-RU" sz="2050" b="1" dirty="0" smtClean="0"/>
              <a:t>Скиммеры</a:t>
            </a:r>
            <a:r>
              <a:rPr lang="ru-RU" sz="2050" dirty="0" smtClean="0"/>
              <a:t> - нефтесборщики </a:t>
            </a:r>
            <a:r>
              <a:rPr lang="ru-RU" sz="2050" dirty="0"/>
              <a:t>с поверхности воды</a:t>
            </a:r>
          </a:p>
          <a:p>
            <a:r>
              <a:rPr lang="ru-RU" sz="2050" b="1" dirty="0" smtClean="0"/>
              <a:t>Дренажная ловушка </a:t>
            </a:r>
            <a:r>
              <a:rPr lang="ru-RU" sz="2050" dirty="0" smtClean="0"/>
              <a:t>- защита </a:t>
            </a:r>
            <a:r>
              <a:rPr lang="ru-RU" sz="2050" dirty="0"/>
              <a:t>систем </a:t>
            </a:r>
            <a:r>
              <a:rPr lang="ru-RU" sz="2050" dirty="0" smtClean="0"/>
              <a:t>канализации от попадания нефтепродуктов</a:t>
            </a:r>
            <a:endParaRPr lang="ru-RU" sz="2050" dirty="0"/>
          </a:p>
          <a:p>
            <a:r>
              <a:rPr lang="ru-RU" sz="2050" b="1" dirty="0" smtClean="0"/>
              <a:t>Поддоны</a:t>
            </a:r>
            <a:r>
              <a:rPr lang="ru-RU" sz="2050" dirty="0" smtClean="0"/>
              <a:t> - защита </a:t>
            </a:r>
            <a:r>
              <a:rPr lang="ru-RU" sz="2050" dirty="0"/>
              <a:t>при аварийных утечках </a:t>
            </a:r>
            <a:r>
              <a:rPr lang="ru-RU" sz="2050" dirty="0" smtClean="0"/>
              <a:t>нефтепродуктов, ядовитых </a:t>
            </a:r>
            <a:r>
              <a:rPr lang="ru-RU" sz="2050" dirty="0"/>
              <a:t>веществ в почву или </a:t>
            </a:r>
            <a:r>
              <a:rPr lang="ru-RU" sz="2050" dirty="0" smtClean="0"/>
              <a:t>воду</a:t>
            </a:r>
          </a:p>
          <a:p>
            <a:r>
              <a:rPr lang="ru-RU" sz="2050" b="1" dirty="0" smtClean="0"/>
              <a:t>Сорбционные маты </a:t>
            </a:r>
            <a:r>
              <a:rPr lang="ru-RU" sz="2050" dirty="0"/>
              <a:t>	</a:t>
            </a:r>
          </a:p>
          <a:p>
            <a:r>
              <a:rPr lang="ru-RU" sz="2050" b="1" dirty="0" smtClean="0"/>
              <a:t>Резервуары</a:t>
            </a:r>
            <a:r>
              <a:rPr lang="ru-RU" sz="2050" dirty="0" smtClean="0"/>
              <a:t> для сбора нефтепродуктов</a:t>
            </a:r>
            <a:endParaRPr lang="ru-RU" sz="2050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1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50" b="1" u="sng" dirty="0" smtClean="0"/>
              <a:t>Сыпучие сорбенты</a:t>
            </a:r>
            <a:r>
              <a:rPr lang="ru-RU" sz="2050" u="sng" dirty="0" smtClean="0"/>
              <a:t>: природные, универсальные, органические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66554"/>
            <a:ext cx="432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Сорбент органический «Унисорб-Экстра»</a:t>
            </a:r>
            <a:endParaRPr lang="ru-RU" dirty="0"/>
          </a:p>
        </p:txBody>
      </p:sp>
      <p:pic>
        <p:nvPicPr>
          <p:cNvPr id="5" name="Рисунок 4" descr="Копия IMG_128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7202"/>
            <a:ext cx="2705100" cy="193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67562" y="4458842"/>
            <a:ext cx="3252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</a:t>
            </a:r>
            <a:r>
              <a:rPr lang="ru-RU" b="1" dirty="0" smtClean="0"/>
              <a:t>быстрой </a:t>
            </a:r>
            <a:r>
              <a:rPr lang="ru-RU" b="1" dirty="0"/>
              <a:t>очистки водных и твердых поверхностей</a:t>
            </a:r>
            <a:r>
              <a:rPr lang="ru-RU" dirty="0"/>
              <a:t>, переходных сред </a:t>
            </a:r>
            <a:r>
              <a:rPr lang="ru-RU" b="1" dirty="0"/>
              <a:t>от загрязнения нефтью и нефтепродуктами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72253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Сорбент органический «Унисорб-Экстра» биодеградабельный</a:t>
            </a:r>
            <a:endParaRPr lang="ru-RU" dirty="0"/>
          </a:p>
        </p:txBody>
      </p:sp>
      <p:pic>
        <p:nvPicPr>
          <p:cNvPr id="8" name="Рисунок 7" descr="Описание: Картинка 6 из 12">
            <a:hlinkClick r:id="rId3" tgtFrame="_blank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98602"/>
            <a:ext cx="2113280" cy="2139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31316" y="450505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dirty="0"/>
              <a:t>Одним из главных </a:t>
            </a:r>
            <a:r>
              <a:rPr lang="ru-RU" dirty="0" smtClean="0"/>
              <a:t>преимуществ - не </a:t>
            </a:r>
            <a:r>
              <a:rPr lang="ru-RU" dirty="0"/>
              <a:t>просто консервирует в себе </a:t>
            </a:r>
            <a:r>
              <a:rPr lang="ru-RU" b="1" dirty="0"/>
              <a:t>нефть</a:t>
            </a:r>
            <a:r>
              <a:rPr lang="ru-RU" dirty="0"/>
              <a:t> как другие сорбенты, а </a:t>
            </a:r>
            <a:r>
              <a:rPr lang="ru-RU" b="1" dirty="0"/>
              <a:t>подвергает</a:t>
            </a:r>
            <a:r>
              <a:rPr lang="ru-RU" dirty="0"/>
              <a:t> её </a:t>
            </a:r>
            <a:r>
              <a:rPr lang="ru-RU" b="1" dirty="0"/>
              <a:t>разложению</a:t>
            </a:r>
            <a:r>
              <a:rPr lang="ru-RU" dirty="0"/>
              <a:t> под воздействием иммобилизованной микрофлоры. </a:t>
            </a:r>
          </a:p>
          <a:p>
            <a:r>
              <a:rPr lang="ru-RU" dirty="0"/>
              <a:t>Ещё одно преимущество </a:t>
            </a:r>
            <a:r>
              <a:rPr lang="ru-RU" b="1" dirty="0" smtClean="0"/>
              <a:t>отсутствие </a:t>
            </a:r>
            <a:r>
              <a:rPr lang="ru-RU" b="1" dirty="0"/>
              <a:t>вторичного загрязнения окружающей среды.</a:t>
            </a:r>
            <a:r>
              <a:rPr lang="ru-RU" dirty="0"/>
              <a:t> </a:t>
            </a:r>
          </a:p>
        </p:txBody>
      </p:sp>
      <p:pic>
        <p:nvPicPr>
          <p:cNvPr id="1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75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50" b="1" u="sng" dirty="0" smtClean="0"/>
              <a:t>Сыпучие сорбенты</a:t>
            </a:r>
            <a:r>
              <a:rPr lang="ru-RU" sz="2050" u="sng" dirty="0" smtClean="0"/>
              <a:t>: природные, универсальные, органические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66554"/>
            <a:ext cx="36485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SIAL-Sorb </a:t>
            </a:r>
            <a:r>
              <a:rPr lang="ru-RU" b="1" dirty="0" smtClean="0"/>
              <a:t>Универсальный </a:t>
            </a:r>
            <a:r>
              <a:rPr lang="ru-RU" b="1" dirty="0"/>
              <a:t>сорбент </a:t>
            </a:r>
            <a:endParaRPr lang="en-US" b="1" dirty="0" smtClean="0"/>
          </a:p>
          <a:p>
            <a:pPr algn="ctr"/>
            <a:r>
              <a:rPr lang="ru-RU" b="1" dirty="0" smtClean="0"/>
              <a:t>для </a:t>
            </a:r>
            <a:r>
              <a:rPr lang="ru-RU" b="1" dirty="0"/>
              <a:t>твердых поверхностей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1722538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Сорбент</a:t>
            </a:r>
            <a:r>
              <a:rPr lang="en-US" b="1" dirty="0" smtClean="0"/>
              <a:t> </a:t>
            </a:r>
            <a:r>
              <a:rPr lang="ru-RU" b="1" dirty="0" smtClean="0"/>
              <a:t>на </a:t>
            </a:r>
            <a:r>
              <a:rPr lang="ru-RU" b="1" dirty="0"/>
              <a:t>основе </a:t>
            </a:r>
            <a:endParaRPr lang="en-US" b="1" dirty="0" smtClean="0"/>
          </a:p>
          <a:p>
            <a:pPr algn="ctr"/>
            <a:r>
              <a:rPr lang="ru-RU" b="1" dirty="0" smtClean="0"/>
              <a:t>целлюлозных </a:t>
            </a:r>
            <a:r>
              <a:rPr lang="ru-RU" b="1" dirty="0"/>
              <a:t>волокон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88024" y="4293096"/>
            <a:ext cx="40683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Эффективно</a:t>
            </a:r>
            <a:r>
              <a:rPr lang="en-US" dirty="0" smtClean="0"/>
              <a:t> </a:t>
            </a:r>
            <a:r>
              <a:rPr lang="ru-RU" dirty="0" smtClean="0"/>
              <a:t>работает </a:t>
            </a:r>
            <a:r>
              <a:rPr lang="ru-RU" dirty="0"/>
              <a:t>как </a:t>
            </a:r>
            <a:r>
              <a:rPr lang="ru-RU" dirty="0" smtClean="0"/>
              <a:t>на</a:t>
            </a:r>
            <a:r>
              <a:rPr lang="en-US" dirty="0" smtClean="0"/>
              <a:t> </a:t>
            </a:r>
            <a:r>
              <a:rPr lang="ru-RU" dirty="0" smtClean="0"/>
              <a:t>земле</a:t>
            </a:r>
            <a:r>
              <a:rPr lang="ru-RU" dirty="0"/>
              <a:t>, так и на водной поверхности. Процесс</a:t>
            </a:r>
          </a:p>
          <a:p>
            <a:r>
              <a:rPr lang="ru-RU" dirty="0"/>
              <a:t>адсорбции происходит в течение 30-60 секунд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Пропитанное </a:t>
            </a:r>
            <a:r>
              <a:rPr lang="ru-RU" dirty="0"/>
              <a:t>нефтью волокно может </a:t>
            </a:r>
            <a:r>
              <a:rPr lang="ru-RU" dirty="0" smtClean="0"/>
              <a:t>длительное</a:t>
            </a:r>
            <a:r>
              <a:rPr lang="en-US" dirty="0" smtClean="0"/>
              <a:t> </a:t>
            </a:r>
            <a:r>
              <a:rPr lang="ru-RU" dirty="0" smtClean="0"/>
              <a:t>время </a:t>
            </a:r>
            <a:r>
              <a:rPr lang="ru-RU" dirty="0"/>
              <a:t>находиться на плаву и собирается с поверхности</a:t>
            </a:r>
          </a:p>
          <a:p>
            <a:r>
              <a:rPr lang="ru-RU" dirty="0"/>
              <a:t>земли и воды любым механическим способом.</a:t>
            </a:r>
          </a:p>
        </p:txBody>
      </p:sp>
      <p:pic>
        <p:nvPicPr>
          <p:cNvPr id="1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6" y="2512884"/>
            <a:ext cx="1080123" cy="108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826" y="3812554"/>
            <a:ext cx="3722241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Преимущества:</a:t>
            </a:r>
          </a:p>
          <a:p>
            <a:r>
              <a:rPr lang="ru-RU" sz="1400" dirty="0"/>
              <a:t>- Эффективная сорбция загрязнений и запахов;</a:t>
            </a:r>
          </a:p>
          <a:p>
            <a:r>
              <a:rPr lang="ru-RU" sz="1400" dirty="0"/>
              <a:t>- Высокая сорбционная емкость;</a:t>
            </a:r>
          </a:p>
          <a:p>
            <a:r>
              <a:rPr lang="ru-RU" sz="1400" dirty="0"/>
              <a:t>- Высокая химическая устойчивость и способность сдерживать поглощенный материал;</a:t>
            </a:r>
          </a:p>
          <a:p>
            <a:r>
              <a:rPr lang="ru-RU" sz="1400" dirty="0"/>
              <a:t>- Утилизация в зависимости от поглощенной жидкости.</a:t>
            </a:r>
          </a:p>
          <a:p>
            <a:r>
              <a:rPr lang="ru-RU" sz="1400" b="1" dirty="0"/>
              <a:t>Рекомендации по применению:</a:t>
            </a:r>
          </a:p>
          <a:p>
            <a:r>
              <a:rPr lang="ru-RU" sz="1400" dirty="0"/>
              <a:t>- Ликвидация химических аварий;</a:t>
            </a:r>
          </a:p>
          <a:p>
            <a:r>
              <a:rPr lang="ru-RU" sz="1400" dirty="0"/>
              <a:t>- Сорбция агрессивных жидкостей с твердых поверхностей;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32" y="2645867"/>
            <a:ext cx="2294300" cy="1529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0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5" y="692696"/>
            <a:ext cx="8694712" cy="599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415678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Высокоэффективные </a:t>
            </a:r>
            <a:r>
              <a:rPr lang="ru-RU" sz="1600" dirty="0">
                <a:solidFill>
                  <a:srgbClr val="FF0000"/>
                </a:solidFill>
              </a:rPr>
              <a:t>сорбенты 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для ликвидации аварийных разливов </a:t>
            </a:r>
            <a:endParaRPr lang="ru-RU" sz="1600" dirty="0" smtClean="0">
              <a:solidFill>
                <a:srgbClr val="FF0000"/>
              </a:solidFill>
            </a:endParaRPr>
          </a:p>
          <a:p>
            <a:r>
              <a:rPr lang="ru-RU" sz="1600" dirty="0" smtClean="0">
                <a:solidFill>
                  <a:srgbClr val="FF0000"/>
                </a:solidFill>
              </a:rPr>
              <a:t>нефти</a:t>
            </a:r>
            <a:r>
              <a:rPr lang="ru-RU" sz="1600" dirty="0">
                <a:solidFill>
                  <a:srgbClr val="FF0000"/>
                </a:solidFill>
              </a:rPr>
              <a:t>, нефтепродуктов, щелочей, </a:t>
            </a:r>
            <a:endParaRPr lang="ru-RU" sz="1600" dirty="0" smtClean="0">
              <a:solidFill>
                <a:srgbClr val="FF0000"/>
              </a:solidFill>
            </a:endParaRPr>
          </a:p>
          <a:p>
            <a:r>
              <a:rPr lang="ru-RU" sz="1600" dirty="0" smtClean="0">
                <a:solidFill>
                  <a:srgbClr val="FF0000"/>
                </a:solidFill>
              </a:rPr>
              <a:t>кислот </a:t>
            </a:r>
            <a:r>
              <a:rPr lang="ru-RU" sz="1600" dirty="0">
                <a:solidFill>
                  <a:srgbClr val="FF0000"/>
                </a:solidFill>
              </a:rPr>
              <a:t>и прочих химических </a:t>
            </a:r>
            <a:r>
              <a:rPr lang="ru-RU" sz="1600" dirty="0" smtClean="0">
                <a:solidFill>
                  <a:srgbClr val="FF0000"/>
                </a:solidFill>
              </a:rPr>
              <a:t>веществ 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620688"/>
            <a:ext cx="317869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50" b="1" u="sng" dirty="0" smtClean="0"/>
              <a:t>Полиуретановые сорбенты </a:t>
            </a:r>
            <a:r>
              <a:rPr lang="en-US" sz="2400" dirty="0" smtClean="0"/>
              <a:t> </a:t>
            </a:r>
            <a:r>
              <a:rPr lang="en-US" sz="2400" b="1" dirty="0" smtClean="0"/>
              <a:t>OL-Ex </a:t>
            </a:r>
            <a:endParaRPr lang="ru-RU" sz="2050" u="sng" dirty="0" smtClean="0"/>
          </a:p>
        </p:txBody>
      </p:sp>
    </p:spTree>
    <p:extLst>
      <p:ext uri="{BB962C8B-B14F-4D97-AF65-F5344CB8AC3E}">
        <p14:creationId xmlns:p14="http://schemas.microsoft.com/office/powerpoint/2010/main" val="31244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50" b="1" u="sng" dirty="0" smtClean="0"/>
              <a:t>Полиуретановые сорбенты </a:t>
            </a:r>
            <a:r>
              <a:rPr lang="en-US" sz="2000" b="1" dirty="0"/>
              <a:t>OL-Ex</a:t>
            </a:r>
            <a:endParaRPr lang="ru-RU" sz="2050" u="sng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5" y="1111349"/>
            <a:ext cx="3168352" cy="321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1111349"/>
            <a:ext cx="25908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123619"/>
            <a:ext cx="5377375" cy="36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94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214" y="529261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pic>
        <p:nvPicPr>
          <p:cNvPr id="4098" name="Picture 2" descr="&amp;Gcy;&amp;rcy;&amp;acy;&amp;ncy;&amp;ucy;&amp;lcy;&amp;icy;&amp;rcy;&amp;ocy;&amp;vcy;&amp;acy;&amp;ncy;&amp;ncy;&amp;ycy;&amp;jcy; &amp;scy;&amp;ocy;&amp;rcy;&amp;bcy;&amp;iecy;&amp;ncy;&amp;tcy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182" y="2043064"/>
            <a:ext cx="162017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&amp;Pcy;&amp;rcy;&amp;icy;&amp;mcy;&amp;iecy;&amp;ncy;&amp;iecy;&amp;ncy;&amp;icy;&amp;iecy; &amp;scy;&amp;ocy;&amp;rcy;&amp;bcy;&amp;iecy;&amp;ncy;&amp;tcy;&amp;ocy;&amp;v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59" y="2043064"/>
            <a:ext cx="2204696" cy="17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249341"/>
            <a:ext cx="3350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Универсальный сорбент </a:t>
            </a:r>
            <a:r>
              <a:rPr lang="ru-RU" sz="2400" b="1" dirty="0" smtClean="0"/>
              <a:t>СМД-СОРБ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5182" y="4005064"/>
            <a:ext cx="42828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Применяется </a:t>
            </a:r>
            <a:r>
              <a:rPr lang="ru-RU" dirty="0"/>
              <a:t>для абсорбции с твердой поверхности нефти, ГСМ, взрывопожароопасных, ядовитых, токсичных, специальных и химических опасных (кислот, щелочей) и прочих загрязняющих веществ.</a:t>
            </a:r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27396" y="1325994"/>
            <a:ext cx="2767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Природный сорбент </a:t>
            </a:r>
            <a:r>
              <a:rPr lang="en-US" b="1" dirty="0"/>
              <a:t>M</a:t>
            </a:r>
            <a:r>
              <a:rPr lang="ru-RU" b="1" dirty="0"/>
              <a:t>ГС</a:t>
            </a:r>
            <a:endParaRPr lang="ru-RU" dirty="0"/>
          </a:p>
        </p:txBody>
      </p:sp>
      <p:pic>
        <p:nvPicPr>
          <p:cNvPr id="4102" name="Picture 6" descr="&amp;Scy;&amp;ocy;&amp;rcy;&amp;bcy;&amp;iecy;&amp;ncy;&amp;tcy; &amp;rcy;&amp;acy;&amp;dcy;&amp;icy;&amp;ocy;&amp;ncy;&amp;ucy;&amp;kcy;&amp;lcy;&amp;icy;&amp;dcy;&amp;ocy;&amp;vcy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5393" y="1877193"/>
            <a:ext cx="1571625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441014" y="3174067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Применяется, в качестве сорбента тяжелых металлов, радионуклидов и нефтепродуктов, при очистке сточных и </a:t>
            </a:r>
            <a:r>
              <a:rPr lang="ru-RU" dirty="0" smtClean="0"/>
              <a:t>оборотных </a:t>
            </a:r>
            <a:r>
              <a:rPr lang="ru-RU" dirty="0"/>
              <a:t>вод, почв, подвергающихся техногенному загрязнению, в том числе обочин дорог, скверов и газонов, расположенных в близи городских автомагистралей с интенсивным движением автотранспорта; предприятий нефтеперерабатывающей промышленности, нефтеперекачивающих станций, АЗС, авторемонтных комплексов. </a:t>
            </a:r>
          </a:p>
        </p:txBody>
      </p:sp>
      <p:pic>
        <p:nvPicPr>
          <p:cNvPr id="2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72008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764704"/>
            <a:ext cx="3350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Торфяной сорбент СОНЕТ-СОРБ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3174067"/>
            <a:ext cx="42828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экспресс </a:t>
            </a:r>
            <a:r>
              <a:rPr lang="ru-RU" dirty="0"/>
              <a:t>поглощения и фиксации нефти, нефтепродуктов, масел, мазута и других жидких неполярных загрязнителей углеводородной природы. Сорбент применяется на суше и на водных поверхностях, а также для создания буферной зоны у побережья, удаления тонких радужных пленок, очистки портов, загрязненных поверхностей скал, пирсов, волнорезов, </a:t>
            </a:r>
            <a:r>
              <a:rPr lang="ru-RU" dirty="0" err="1"/>
              <a:t>замазученных</a:t>
            </a:r>
            <a:r>
              <a:rPr lang="ru-RU" dirty="0"/>
              <a:t> металлоконструкций и транспортного оборудования</a:t>
            </a:r>
            <a:r>
              <a:rPr lang="ru-RU" dirty="0" smtClean="0"/>
              <a:t>.</a:t>
            </a:r>
            <a:endParaRPr lang="ru-RU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44008" y="794226"/>
            <a:ext cx="41190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/>
              <a:t>Органоминеральный сорбен</a:t>
            </a:r>
            <a:r>
              <a:rPr lang="ru-RU" dirty="0"/>
              <a:t>т </a:t>
            </a:r>
            <a:endParaRPr lang="ru-RU" dirty="0" smtClean="0"/>
          </a:p>
          <a:p>
            <a:pPr algn="ctr"/>
            <a:r>
              <a:rPr lang="ru-RU" sz="2400" dirty="0" smtClean="0"/>
              <a:t>нефтепродуктов </a:t>
            </a:r>
            <a:r>
              <a:rPr lang="ru-RU" sz="2400" dirty="0"/>
              <a:t>ЭКОЛАН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3174067"/>
            <a:ext cx="40470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быстрой </a:t>
            </a:r>
            <a:r>
              <a:rPr lang="ru-RU" dirty="0"/>
              <a:t>и эффективной ликвидации аварийных разливов нефти и нефтепродуктов с поверхности открытых водоемов, почвы, грунтов, асфальта, бетона в </a:t>
            </a:r>
            <a:r>
              <a:rPr lang="ru-RU" dirty="0" smtClean="0"/>
              <a:t>широком </a:t>
            </a:r>
            <a:r>
              <a:rPr lang="ru-RU" dirty="0"/>
              <a:t>диапазоне температур с последующим </a:t>
            </a:r>
            <a:r>
              <a:rPr lang="ru-RU" dirty="0" err="1"/>
              <a:t>биоразложением</a:t>
            </a:r>
            <a:r>
              <a:rPr lang="ru-RU" dirty="0"/>
              <a:t> (биодеградацией) при захоронении в почву и превращением в гумус.</a:t>
            </a:r>
            <a:endParaRPr lang="ru-RU" dirty="0">
              <a:effectLst/>
            </a:endParaRPr>
          </a:p>
        </p:txBody>
      </p:sp>
      <p:pic>
        <p:nvPicPr>
          <p:cNvPr id="5122" name="Picture 2" descr="&amp;Ncy;&amp;iecy;&amp;fcy;&amp;tcy;&amp;iecy;&amp;scy;&amp;ocy;&amp;rcy;&amp;bcy;&amp;iecy;&amp;ncy;&amp;tcy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294" y="1628800"/>
            <a:ext cx="1714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&amp;Ecy;&amp;Kcy;&amp;Ocy;&amp;Lcy;&amp;Acy;&amp;Ncy; &amp;ncy;&amp;iecy;&amp;fcy;&amp;tcy;&amp;iecy;&amp;scy;&amp;ocy;&amp;rcy;&amp;bcy;&amp;iecy;&amp;ncy;&amp;t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451" y="1595701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65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5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/>
              <a:t>Ранцевый распылитель сорбента</a:t>
            </a:r>
            <a:endParaRPr lang="ru-RU" sz="2050" u="sng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2059617"/>
            <a:ext cx="2105660" cy="2798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2074486"/>
            <a:ext cx="5904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Автономный распылитель</a:t>
            </a:r>
            <a:r>
              <a:rPr lang="ru-RU" sz="2400" dirty="0"/>
              <a:t> сорбента с электродвигателем </a:t>
            </a:r>
            <a:r>
              <a:rPr lang="ru-RU" sz="2400" b="1" dirty="0"/>
              <a:t>предназначен</a:t>
            </a:r>
            <a:r>
              <a:rPr lang="ru-RU" sz="2400" dirty="0"/>
              <a:t> для </a:t>
            </a:r>
            <a:r>
              <a:rPr lang="ru-RU" sz="2400" b="1" dirty="0"/>
              <a:t>механизации работ</a:t>
            </a:r>
            <a:r>
              <a:rPr lang="ru-RU" sz="2400" dirty="0"/>
              <a:t> по нанесению </a:t>
            </a:r>
            <a:r>
              <a:rPr lang="ru-RU" sz="2400" b="1" dirty="0"/>
              <a:t>сорбента</a:t>
            </a:r>
            <a:r>
              <a:rPr lang="ru-RU" sz="2400" dirty="0"/>
              <a:t> на </a:t>
            </a:r>
            <a:r>
              <a:rPr lang="ru-RU" sz="2400" b="1" dirty="0"/>
              <a:t>поверхности</a:t>
            </a:r>
            <a:r>
              <a:rPr lang="ru-RU" sz="2400" dirty="0"/>
              <a:t> (вода, суша), загрязненные нефтью и нефтепродуктами.</a:t>
            </a:r>
          </a:p>
        </p:txBody>
      </p:sp>
      <p:pic>
        <p:nvPicPr>
          <p:cNvPr id="6" name="Рисунок 5" descr="Фото АС-1 Сборщик сорбента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452" y="5013176"/>
            <a:ext cx="2181860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67544" y="50131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/>
              <a:t>Автономный сборщик сорбента</a:t>
            </a:r>
            <a:endParaRPr lang="ru-RU" sz="2400" dirty="0"/>
          </a:p>
          <a:p>
            <a:r>
              <a:rPr lang="ru-RU" sz="2400" b="1" dirty="0"/>
              <a:t>Применяется</a:t>
            </a:r>
            <a:r>
              <a:rPr lang="ru-RU" sz="2400" dirty="0"/>
              <a:t> для </a:t>
            </a:r>
            <a:r>
              <a:rPr lang="ru-RU" sz="2400" b="1" dirty="0"/>
              <a:t>сбора</a:t>
            </a:r>
            <a:r>
              <a:rPr lang="ru-RU" sz="2400" dirty="0"/>
              <a:t> сухих сорбентов с  размером частиц не более 5 мм.</a:t>
            </a:r>
          </a:p>
        </p:txBody>
      </p:sp>
      <p:pic>
        <p:nvPicPr>
          <p:cNvPr id="8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30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535" y="1268760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/>
              <a:t>Установки для </a:t>
            </a:r>
            <a:r>
              <a:rPr lang="ru-RU" sz="2400" b="1" u="sng" dirty="0"/>
              <a:t>сжигания нефтесодержащих отходов</a:t>
            </a:r>
            <a:endParaRPr lang="ru-RU" sz="2050" b="1" u="sng" dirty="0" smtClean="0"/>
          </a:p>
        </p:txBody>
      </p:sp>
      <p:pic>
        <p:nvPicPr>
          <p:cNvPr id="26626" name="Picture 2" descr="&amp;Fcy;&amp;acy;&amp;kcy;&amp;iecy;&amp;lcy; - 1 &amp;M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908" y="1988840"/>
            <a:ext cx="1584780" cy="21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95736" y="1859340"/>
            <a:ext cx="66967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Обеспечивает</a:t>
            </a:r>
            <a:r>
              <a:rPr lang="ru-RU" dirty="0" smtClean="0"/>
              <a:t>:</a:t>
            </a:r>
          </a:p>
          <a:p>
            <a:r>
              <a:rPr lang="ru-RU" sz="1600" dirty="0" smtClean="0"/>
              <a:t>- </a:t>
            </a:r>
            <a:r>
              <a:rPr lang="ru-RU" sz="1600" dirty="0"/>
              <a:t>сжигание нефтепродуктов в стандартной таре;</a:t>
            </a:r>
          </a:p>
          <a:p>
            <a:r>
              <a:rPr lang="ru-RU" sz="1600" dirty="0"/>
              <a:t>- возможность утилизации отходов на месте проведения аварийных работ;</a:t>
            </a:r>
          </a:p>
          <a:p>
            <a:r>
              <a:rPr lang="ru-RU" sz="1600" dirty="0"/>
              <a:t>- высокое качество сжигания по сравнению с открытым сжиганием;</a:t>
            </a:r>
          </a:p>
          <a:p>
            <a:r>
              <a:rPr lang="ru-RU" sz="1600" dirty="0"/>
              <a:t>- взрывобезопасность за счет интенсивной продувки камеры сгорания;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при </a:t>
            </a:r>
            <a:r>
              <a:rPr lang="ru-RU" sz="1600" dirty="0"/>
              <a:t>несанкционированном отключении вентилятора горение поддерживается за счет естественной тяги</a:t>
            </a:r>
            <a:r>
              <a:rPr lang="ru-RU" sz="1600" dirty="0" smtClean="0"/>
              <a:t>.</a:t>
            </a:r>
          </a:p>
          <a:p>
            <a:endParaRPr lang="ru-RU" sz="1600" dirty="0" smtClean="0"/>
          </a:p>
          <a:p>
            <a:r>
              <a:rPr lang="ru-RU" sz="1600" dirty="0" smtClean="0"/>
              <a:t>Установка </a:t>
            </a:r>
            <a:r>
              <a:rPr lang="ru-RU" sz="1600" dirty="0"/>
              <a:t>может работать от ДВС (бензиновый двигатель мощностью 1.5 </a:t>
            </a:r>
            <a:r>
              <a:rPr lang="ru-RU" sz="1600" dirty="0" err="1"/>
              <a:t>л.с</a:t>
            </a:r>
            <a:r>
              <a:rPr lang="ru-RU" sz="1600" dirty="0"/>
              <a:t>.) и использоваться в полевых условиях, дизельного двигателя, а также от электродвигателя при использовании на специально оборудованных площадках. Установку может перемещать один человек по твердой поверхности.</a:t>
            </a:r>
          </a:p>
          <a:p>
            <a:r>
              <a:rPr lang="ru-RU" sz="1600" dirty="0"/>
              <a:t>  </a:t>
            </a:r>
            <a:r>
              <a:rPr lang="ru-RU" sz="1600" b="1" dirty="0"/>
              <a:t>Производительность до 70 кг/ч</a:t>
            </a:r>
            <a:r>
              <a:rPr lang="ru-RU" sz="1600" b="1" dirty="0" smtClean="0"/>
              <a:t>.</a:t>
            </a:r>
            <a:endParaRPr lang="ru-RU" sz="1600" b="1" dirty="0">
              <a:effectLst/>
            </a:endParaRPr>
          </a:p>
        </p:txBody>
      </p:sp>
      <p:pic>
        <p:nvPicPr>
          <p:cNvPr id="26629" name="Picture 5" descr="&amp;Ucy;&amp;scy;&amp;tcy;&amp;acy;&amp;ncy;&amp;ocy;&amp;vcy;&amp;kcy;&amp;acy; &amp;dcy;&amp;lcy;&amp;yacy; &amp;scy;&amp;zhcy;&amp;icy;&amp;gcy;&amp;acy;&amp;ncy;&amp;icy;&amp;yacy; &amp;ocy;&amp;tcy;&amp;khcy;&amp;ocy;&amp;dcy;&amp;ocy;&amp;vcy;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60" y="4365104"/>
            <a:ext cx="1285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36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&amp;Acy;&amp;kcy;&amp;tcy;&amp;icy;&amp;vcy;&amp;icy;&amp;rcy;&amp;ocy;&amp;vcy;&amp;acy;&amp;ncy;&amp;ncy;&amp;ycy;&amp;jcy; &amp;ucy;&amp;gcy;&amp;ocy;&amp;lcy;&amp;soft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12476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Водоподготовка для предприятий</a:t>
            </a:r>
          </a:p>
          <a:p>
            <a:r>
              <a:rPr lang="ru-RU" dirty="0" smtClean="0"/>
              <a:t>Обессоливание, опреснение</a:t>
            </a:r>
          </a:p>
          <a:p>
            <a:r>
              <a:rPr lang="ru-RU" dirty="0" smtClean="0"/>
              <a:t>Очистка ливневых и канализационных сточных вод</a:t>
            </a:r>
          </a:p>
          <a:p>
            <a:r>
              <a:rPr lang="ru-RU" dirty="0" smtClean="0"/>
              <a:t>Очистка промышленных сточных вод</a:t>
            </a:r>
          </a:p>
          <a:p>
            <a:r>
              <a:rPr lang="ru-RU" dirty="0" smtClean="0"/>
              <a:t>Фильтрующие материалы</a:t>
            </a:r>
          </a:p>
          <a:p>
            <a:endParaRPr lang="ru-RU" dirty="0"/>
          </a:p>
        </p:txBody>
      </p:sp>
      <p:pic>
        <p:nvPicPr>
          <p:cNvPr id="1026" name="Picture 2" descr="&amp;Vcy;&amp;ocy;&amp;dcy;&amp;ocy;&amp;pcy;&amp;ocy;&amp;dcy;&amp;gcy;&amp;ocy;&amp;tcy;&amp;ocy;&amp;vcy;&amp;kcy;&amp;acy; &amp;dcy;&amp;lcy;&amp;yacy; &amp;pcy;&amp;rcy;&amp;iecy;&amp;dcy;&amp;pcy;&amp;rcy;&amp;icy;&amp;yacy;&amp;tcy;&amp;icy;&amp;j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746738"/>
            <a:ext cx="2481064" cy="205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&amp;Ocy;&amp;chcy;&amp;icy;&amp;scy;&amp;tcy;&amp;kcy;&amp;acy; &amp;pcy;&amp;rcy;&amp;ocy;&amp;mcy;&amp;ycy;&amp;shcy;&amp;lcy;&amp;iecy;&amp;ncy;&amp;ncy;&amp;ycy;&amp;khcy; &amp;scy;&amp;tcy;&amp;ocy;&amp;chcy;&amp;ncy;&amp;ycy;&amp;khcy; &amp;vcy;&amp;ocy;&amp;d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157907"/>
            <a:ext cx="2304256" cy="154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&amp;Fcy;&amp;icy;&amp;lcy;&amp;softcy;&amp;tcy;&amp;rcy;&amp;ucy;&amp;yucy;&amp;shchcy;&amp;icy;&amp;jcy; &amp;pcy;&amp;acy;&amp;tcy;&amp;rcy;&amp;ocy;&amp;ncy; &amp;scy; &amp;kcy;&amp;ocy;&amp;mcy;&amp;bcy;&amp;icy;&amp;ncy;&amp;icy;&amp;rcy;&amp;ocy;&amp;vcy;&amp;acy;&amp;ncy;&amp;ncy;&amp;ocy;&amp;jcy; &amp;zcy;&amp;acy;&amp;gcy;&amp;rcy;&amp;ucy;&amp;zcy;&amp;kcy;&amp;ocy;&amp;jcy; &amp;dcy;&amp;lcy;&amp;yacy; &amp;dcy;&amp;ocy;&amp;zhcy;&amp;dcy;&amp;iecy;&amp;pcy;&amp;rcy;&amp;icy;&amp;iecy;&amp;mcy;&amp;ncy;&amp;ocy;&amp;gcy;&amp;ocy; &amp;kcy;&amp;ocy;&amp;lcy;&amp;ocy;&amp;dcy;&amp;tscy;&amp;a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953000"/>
            <a:ext cx="1114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2780928"/>
            <a:ext cx="180020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283198" y="2378721"/>
            <a:ext cx="6953098" cy="30665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Предназначены</a:t>
            </a:r>
            <a:r>
              <a:rPr lang="ru-RU" sz="2400" dirty="0" smtClean="0"/>
              <a:t> </a:t>
            </a:r>
            <a:r>
              <a:rPr lang="ru-RU" sz="2400" dirty="0"/>
              <a:t>для отжима </a:t>
            </a:r>
            <a:r>
              <a:rPr lang="ru-RU" sz="2400" b="1" dirty="0"/>
              <a:t>сорбирующих изделий</a:t>
            </a:r>
            <a:r>
              <a:rPr lang="ru-RU" sz="2400" dirty="0"/>
              <a:t> (сорбирующие боны, салфетки, подушки, рулоны, пластины и т. п.) </a:t>
            </a:r>
            <a:r>
              <a:rPr lang="ru-RU" sz="2400" b="1" dirty="0"/>
              <a:t>для повторного их использования</a:t>
            </a:r>
            <a:r>
              <a:rPr lang="ru-RU" sz="2400" dirty="0"/>
              <a:t>. </a:t>
            </a:r>
          </a:p>
          <a:p>
            <a:pPr marL="0" indent="0">
              <a:buNone/>
            </a:pPr>
            <a:r>
              <a:rPr lang="ru-RU" sz="2400" dirty="0" smtClean="0"/>
              <a:t>Устройство </a:t>
            </a:r>
            <a:r>
              <a:rPr lang="ru-RU" sz="2400" dirty="0"/>
              <a:t>приводится в действие механически путем вращения рукоятки самозахватывающих валов. Привод осуществляется на оба вала, регулируется сила сжатия валов</a:t>
            </a:r>
          </a:p>
          <a:p>
            <a:endParaRPr lang="ru-RU" dirty="0"/>
          </a:p>
        </p:txBody>
      </p:sp>
      <p:sp>
        <p:nvSpPr>
          <p:cNvPr id="11" name="Объект 9"/>
          <p:cNvSpPr txBox="1">
            <a:spLocks/>
          </p:cNvSpPr>
          <p:nvPr/>
        </p:nvSpPr>
        <p:spPr>
          <a:xfrm>
            <a:off x="363590" y="1340768"/>
            <a:ext cx="8528890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u="sng" dirty="0" smtClean="0"/>
              <a:t>Вальцы для отжима сорбирующих изделий и сорбентов многоразового использования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 smtClean="0"/>
          </a:p>
        </p:txBody>
      </p:sp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0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29600" cy="634082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/>
              <a:t>Резервуары</a:t>
            </a:r>
            <a:r>
              <a:rPr lang="ru-RU" sz="2400" u="sng" dirty="0" smtClean="0"/>
              <a:t> для сбора нефтепродуктов</a:t>
            </a:r>
            <a:endParaRPr lang="ru-RU" sz="2400" u="sng" dirty="0"/>
          </a:p>
        </p:txBody>
      </p:sp>
      <p:pic>
        <p:nvPicPr>
          <p:cNvPr id="16386" name="Рисунок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73236"/>
            <a:ext cx="18335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1206" y="2893965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Резервуар </a:t>
            </a:r>
            <a:r>
              <a:rPr lang="ru-RU" dirty="0"/>
              <a:t>плавучий высокопрочный  для временного хранения нефтепродуктов представляет собой емкость в виде подушки из полиэфирной ткани с пропиткой из термопластичного полиуретана.</a:t>
            </a:r>
          </a:p>
        </p:txBody>
      </p:sp>
      <p:pic>
        <p:nvPicPr>
          <p:cNvPr id="16387" name="Рисунок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873236"/>
            <a:ext cx="2664296" cy="8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04048" y="288429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Резервуар </a:t>
            </a:r>
            <a:r>
              <a:rPr lang="ru-RU" dirty="0"/>
              <a:t>плавучий высокопрочный  для временного хранения нефтепродуктов</a:t>
            </a:r>
          </a:p>
        </p:txBody>
      </p:sp>
      <p:pic>
        <p:nvPicPr>
          <p:cNvPr id="16388" name="Рисунок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206" y="5183088"/>
            <a:ext cx="18335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86000" y="4653136"/>
            <a:ext cx="5382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Материал оболочки обеспечивает прочность, герметичность и работоспособность изделий в температурном диапазоне от -55ºС до +50ºС, что позволяет оперативно организовать надежное хранение нефти и нефтепродуктов, как в заводских, так и в полевых условиях на любом типе грунта, в том числе на снегу, на песке, на камнях, на болотистой местности, в оврагах и в балках</a:t>
            </a:r>
          </a:p>
        </p:txBody>
      </p:sp>
      <p:pic>
        <p:nvPicPr>
          <p:cNvPr id="1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4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19256" cy="4752527"/>
          </a:xfrm>
        </p:spPr>
        <p:txBody>
          <a:bodyPr>
            <a:noAutofit/>
          </a:bodyPr>
          <a:lstStyle/>
          <a:p>
            <a:r>
              <a:rPr lang="ru-RU" sz="2050" b="1" dirty="0" smtClean="0"/>
              <a:t>Сыпучие сорбенты</a:t>
            </a:r>
            <a:r>
              <a:rPr lang="ru-RU" sz="2050" dirty="0" smtClean="0"/>
              <a:t>: </a:t>
            </a:r>
          </a:p>
          <a:p>
            <a:endParaRPr lang="ru-RU" sz="2050" b="1" dirty="0" smtClean="0"/>
          </a:p>
          <a:p>
            <a:r>
              <a:rPr lang="ru-RU" sz="2050" b="1" dirty="0" smtClean="0"/>
              <a:t>Аварийные комплекты </a:t>
            </a:r>
            <a:r>
              <a:rPr lang="en-US" sz="2050" b="1" dirty="0" smtClean="0"/>
              <a:t>(OIL Spill kit)</a:t>
            </a:r>
            <a:endParaRPr lang="ru-RU" sz="2050" b="1" dirty="0" smtClean="0"/>
          </a:p>
          <a:p>
            <a:endParaRPr lang="ru-RU" sz="2050" b="1" dirty="0" smtClean="0"/>
          </a:p>
          <a:p>
            <a:r>
              <a:rPr lang="ru-RU" sz="2050" b="1" dirty="0" smtClean="0"/>
              <a:t>Скиммеры</a:t>
            </a:r>
            <a:r>
              <a:rPr lang="ru-RU" sz="2050" dirty="0" smtClean="0"/>
              <a:t> -</a:t>
            </a:r>
            <a:endParaRPr lang="ru-RU" sz="2050" b="1" dirty="0" smtClean="0"/>
          </a:p>
          <a:p>
            <a:endParaRPr lang="ru-RU" sz="2050" b="1" dirty="0" smtClean="0"/>
          </a:p>
          <a:p>
            <a:r>
              <a:rPr lang="ru-RU" sz="2050" b="1" dirty="0" smtClean="0"/>
              <a:t>Дренажная ловушка </a:t>
            </a:r>
            <a:r>
              <a:rPr lang="ru-RU" sz="2050" dirty="0" smtClean="0"/>
              <a:t>– </a:t>
            </a:r>
          </a:p>
          <a:p>
            <a:endParaRPr lang="ru-RU" sz="2050" b="1" dirty="0" smtClean="0"/>
          </a:p>
          <a:p>
            <a:r>
              <a:rPr lang="ru-RU" sz="2050" b="1" dirty="0" smtClean="0"/>
              <a:t>Поддоны</a:t>
            </a:r>
            <a:r>
              <a:rPr lang="ru-RU" sz="2050" dirty="0" smtClean="0"/>
              <a:t> </a:t>
            </a:r>
          </a:p>
          <a:p>
            <a:endParaRPr lang="ru-RU" sz="2050" b="1" dirty="0"/>
          </a:p>
          <a:p>
            <a:r>
              <a:rPr lang="ru-RU" sz="2050" b="1" dirty="0" smtClean="0"/>
              <a:t>Сорбционные маты </a:t>
            </a:r>
            <a:r>
              <a:rPr lang="ru-RU" sz="2050" dirty="0"/>
              <a:t>	</a:t>
            </a:r>
          </a:p>
          <a:p>
            <a:endParaRPr lang="ru-RU" sz="2050" b="1" dirty="0" smtClean="0"/>
          </a:p>
          <a:p>
            <a:r>
              <a:rPr lang="ru-RU" sz="2050" b="1" dirty="0" smtClean="0"/>
              <a:t>Резервуары</a:t>
            </a:r>
            <a:endParaRPr lang="ru-RU" sz="2050" dirty="0"/>
          </a:p>
        </p:txBody>
      </p:sp>
      <p:pic>
        <p:nvPicPr>
          <p:cNvPr id="32770" name="Picture 2" descr="&amp;pcy;&amp;ocy;&amp;kcy;&amp;rcy;&amp;ycy;&amp;tcy;&amp;icy;&amp;yacy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340768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&amp;Pcy;&amp;ocy;&amp;mcy;&amp;pcy;&amp;ocy;&amp;n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3545" y="1248680"/>
            <a:ext cx="1487744" cy="98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OK36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528" y="2688034"/>
            <a:ext cx="1944232" cy="18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656" y="4656993"/>
            <a:ext cx="2323091" cy="16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345" y="2942611"/>
            <a:ext cx="1628453" cy="105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693" y="4342530"/>
            <a:ext cx="2303047" cy="15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Рисунок 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5733256"/>
            <a:ext cx="1833563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&amp;Scy;&amp;kcy;&amp;icy;&amp;mcy;&amp;mcy;&amp;iecy;&amp;rcy;&amp;ycy; &amp;ncy;&amp;iecy;&amp;fcy;&amp;tcy;&amp;iecy;&amp;scy;&amp;bcy;&amp;ocy;&amp;rcy;&amp;shchcy;&amp;icy;&amp;kcy;&amp;icy;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1540191" cy="11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81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5"/>
            <a:ext cx="8219256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50" b="1" u="sng" dirty="0" smtClean="0"/>
              <a:t>Аварийные комплекты </a:t>
            </a:r>
            <a:r>
              <a:rPr lang="en-US" sz="2050" b="1" u="sng" dirty="0" smtClean="0"/>
              <a:t>(OIL Spill kit)</a:t>
            </a:r>
            <a:endParaRPr lang="ru-RU" sz="2050" b="1" u="sng" dirty="0" smtClean="0"/>
          </a:p>
          <a:p>
            <a:endParaRPr lang="ru-RU" sz="2050" b="1" dirty="0" smtClean="0"/>
          </a:p>
        </p:txBody>
      </p:sp>
      <p:pic>
        <p:nvPicPr>
          <p:cNvPr id="6" name="Рисунок 5" descr="OK36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528" y="2688034"/>
            <a:ext cx="1944232" cy="189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609600" y="2255986"/>
            <a:ext cx="626665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dirty="0" smtClean="0"/>
              <a:t>Комплекты с сорбционной емкостью от 15 л до 1100 л</a:t>
            </a:r>
          </a:p>
          <a:p>
            <a:endParaRPr lang="ru-RU" sz="2050" b="1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996953"/>
            <a:ext cx="316835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50" y="4797152"/>
            <a:ext cx="2599828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2872160"/>
            <a:ext cx="2814536" cy="16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4653137"/>
            <a:ext cx="3161881" cy="194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2528" y="5145794"/>
            <a:ext cx="2061800" cy="127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19256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/>
              <a:t>Скиммеры</a:t>
            </a:r>
            <a:r>
              <a:rPr lang="ru-RU" sz="2800" u="sng" dirty="0" smtClean="0"/>
              <a:t>  </a:t>
            </a:r>
          </a:p>
          <a:p>
            <a:pPr marL="0" indent="0" algn="ctr">
              <a:buNone/>
            </a:pPr>
            <a:r>
              <a:rPr lang="ru-RU" sz="2800" u="sng" dirty="0" smtClean="0"/>
              <a:t>нефтесборщики </a:t>
            </a:r>
            <a:r>
              <a:rPr lang="ru-RU" sz="2800" u="sng" dirty="0"/>
              <a:t>с поверхности </a:t>
            </a:r>
            <a:r>
              <a:rPr lang="ru-RU" sz="2800" u="sng" dirty="0" smtClean="0"/>
              <a:t>воды</a:t>
            </a:r>
            <a:endParaRPr lang="ru-RU" sz="2800" u="sng" dirty="0"/>
          </a:p>
        </p:txBody>
      </p:sp>
      <p:pic>
        <p:nvPicPr>
          <p:cNvPr id="4" name="Рисунок 3" descr="НП-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2800350" cy="16262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1900674"/>
            <a:ext cx="4566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пороговый с однопоточной гидростанцией 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077072"/>
            <a:ext cx="2800350" cy="19621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516216" y="1907540"/>
            <a:ext cx="177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Универсальный</a:t>
            </a:r>
            <a:endParaRPr lang="ru-RU" dirty="0"/>
          </a:p>
        </p:txBody>
      </p:sp>
      <p:pic>
        <p:nvPicPr>
          <p:cNvPr id="9" name="Рисунок 8" descr="СУ-2щ+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623" y="2924944"/>
            <a:ext cx="2296294" cy="1371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1" y="5805264"/>
            <a:ext cx="1400175" cy="978535"/>
          </a:xfrm>
          <a:prstGeom prst="rect">
            <a:avLst/>
          </a:prstGeom>
        </p:spPr>
      </p:pic>
      <p:pic>
        <p:nvPicPr>
          <p:cNvPr id="10" name="Рисунок 9" descr="СУ-1щ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367" y="4581128"/>
            <a:ext cx="2114550" cy="1807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100_157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564879"/>
            <a:ext cx="241935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СУ4б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657243"/>
            <a:ext cx="2419350" cy="179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7992668" y="2546847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Су-2Щ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92668" y="4211796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Су-1Щ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27028" y="2211389"/>
            <a:ext cx="816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Су-3Щ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44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19256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/>
              <a:t>Скиммеры</a:t>
            </a:r>
            <a:r>
              <a:rPr lang="ru-RU" sz="2800" u="sng" dirty="0" smtClean="0"/>
              <a:t>  </a:t>
            </a:r>
          </a:p>
          <a:p>
            <a:pPr marL="0" indent="0" algn="ctr">
              <a:buNone/>
            </a:pPr>
            <a:r>
              <a:rPr lang="ru-RU" sz="2800" u="sng" dirty="0" smtClean="0"/>
              <a:t>нефтесборщики </a:t>
            </a:r>
            <a:r>
              <a:rPr lang="ru-RU" sz="2800" u="sng" dirty="0"/>
              <a:t>с поверхности </a:t>
            </a:r>
            <a:r>
              <a:rPr lang="ru-RU" sz="2800" u="sng" dirty="0" smtClean="0"/>
              <a:t>воды</a:t>
            </a:r>
            <a:endParaRPr lang="ru-RU" sz="2800" u="sng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05406"/>
              </p:ext>
            </p:extLst>
          </p:nvPr>
        </p:nvGraphicFramePr>
        <p:xfrm>
          <a:off x="611561" y="2110581"/>
          <a:ext cx="7920878" cy="40547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2830750"/>
                <a:gridCol w="1383888"/>
                <a:gridCol w="1232597"/>
                <a:gridCol w="1222614"/>
                <a:gridCol w="1251029"/>
              </a:tblGrid>
              <a:tr h="23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Наименование параметра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Су-1Щ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Су-2Щ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Су-3Щ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Су-4Щ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Производительность (по насосу), м. куб/час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54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54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54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54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Производительность, м. куб/час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До 10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До 20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До 30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До 40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5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Масса нефтесборщика/откачивающей головки, кг:, не более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60/30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75/30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110/30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120/30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Габаритные размеры (</a:t>
                      </a:r>
                      <a:r>
                        <a:rPr lang="ru-RU" sz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LxBxH</a:t>
                      </a: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), мм: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1200х1230х495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1290х1245х540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1650х1755х470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1795х1795х480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Вид заборного устройства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 щеточный вал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2 щеточных вала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3 щеточных вала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4 щеточных вала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Размер щеточного барабана, длина х диаметр мм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1 вал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700 х 360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2 вала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700 х 360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3 вала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700 х 360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4 вала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700 х 360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Скорость вращения барабана, об/мин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0 - 200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0 - 200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0 - 200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0 - 200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Привод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Гидростанция ГС-42/2  (двухпоточная)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Гидростанция ГС-42/2  (двухпоточная)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Гидростанция ГС-42/2  (</a:t>
                      </a:r>
                      <a:r>
                        <a:rPr lang="ru-RU" sz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двухпоточная</a:t>
                      </a: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Гидростанция ГС-42/2  (</a:t>
                      </a:r>
                      <a:r>
                        <a:rPr lang="ru-RU" sz="1200" dirty="0" err="1">
                          <a:solidFill>
                            <a:sysClr val="windowText" lastClr="000000"/>
                          </a:solidFill>
                          <a:effectLst/>
                        </a:rPr>
                        <a:t>двухпоточная</a:t>
                      </a: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)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9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Привод гидростанции стандартный*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ДВС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ДВС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ysClr val="windowText" lastClr="000000"/>
                          </a:solidFill>
                          <a:effectLst/>
                        </a:rPr>
                        <a:t>ДВС</a:t>
                      </a:r>
                      <a:endParaRPr lang="ru-RU" sz="12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ДВС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43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710952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124745"/>
            <a:ext cx="6419056" cy="5040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u="sng" dirty="0" smtClean="0"/>
              <a:t>КРУПНОГАБАРИТНЫЕ </a:t>
            </a:r>
            <a:r>
              <a:rPr lang="ru-RU" sz="2400" u="sng" dirty="0"/>
              <a:t>СКЛАДНЫЕ ЕМКОСТИ </a:t>
            </a:r>
            <a:r>
              <a:rPr lang="ru-RU" sz="2400" dirty="0"/>
              <a:t>	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5536" y="1628801"/>
            <a:ext cx="8424936" cy="3240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Применяются как </a:t>
            </a:r>
            <a:r>
              <a:rPr lang="ru-RU" sz="1800" dirty="0"/>
              <a:t>средства защиты при аварийных утечках ядовитых веществ в почву или воду, а так же при утечке нефтепродуктов и топлива из цистерн, при ремонте и мойке различных транспортных средств, при перекачке топлива, при дезактивации и мойке оборудования.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Главное </a:t>
            </a:r>
            <a:r>
              <a:rPr lang="ru-RU" sz="1800" dirty="0"/>
              <a:t>преимущество ёмкости в ее портативности и простоте подготовки к использованию. В комплекте поставляются пандусы для въезда транспортных средств.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Емкости </a:t>
            </a:r>
            <a:r>
              <a:rPr lang="ru-RU" sz="1800" dirty="0"/>
              <a:t>производятся из ПВХ (900г/м2), со специальным покрытием и устойчивы к воздействию всех видов технических жидкостей и водных растворов кислот. Температура применения от –30 °С до +70 °С. 	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dirty="0" smtClean="0"/>
              <a:t>	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01597"/>
            <a:ext cx="21336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416" y="5401597"/>
            <a:ext cx="21336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664" y="5368260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5430" y="5368260"/>
            <a:ext cx="222826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56176" y="4565144"/>
            <a:ext cx="210334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/>
              <a:t>Объем до 22500 л. </a:t>
            </a:r>
          </a:p>
        </p:txBody>
      </p:sp>
    </p:spTree>
    <p:extLst>
      <p:ext uri="{BB962C8B-B14F-4D97-AF65-F5344CB8AC3E}">
        <p14:creationId xmlns:p14="http://schemas.microsoft.com/office/powerpoint/2010/main" val="13388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710952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052736"/>
            <a:ext cx="6419056" cy="5040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u="sng" dirty="0" smtClean="0"/>
              <a:t>КРУПНОГАБАРИТНЫЕ </a:t>
            </a:r>
            <a:r>
              <a:rPr lang="ru-RU" sz="2400" u="sng" dirty="0"/>
              <a:t>СКЛАДНЫЕ ЕМКОСТИ </a:t>
            </a:r>
            <a:r>
              <a:rPr lang="ru-RU" sz="2400" dirty="0"/>
              <a:t>	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511" y="1556792"/>
            <a:ext cx="68103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508" y="4149080"/>
            <a:ext cx="54673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0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06090"/>
          </a:xfrm>
        </p:spPr>
        <p:txBody>
          <a:bodyPr>
            <a:noAutofit/>
          </a:bodyPr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19256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u="sng" dirty="0" smtClean="0"/>
              <a:t>Дренажная ловушка </a:t>
            </a:r>
            <a:r>
              <a:rPr lang="ru-RU" sz="2400" u="sng" dirty="0" smtClean="0"/>
              <a:t> </a:t>
            </a:r>
          </a:p>
          <a:p>
            <a:pPr marL="0" indent="0" algn="ctr">
              <a:buNone/>
            </a:pPr>
            <a:r>
              <a:rPr lang="ru-RU" sz="2400" u="sng" dirty="0" smtClean="0"/>
              <a:t>защита </a:t>
            </a:r>
            <a:r>
              <a:rPr lang="ru-RU" sz="2400" u="sng" dirty="0"/>
              <a:t>систем </a:t>
            </a:r>
            <a:r>
              <a:rPr lang="ru-RU" sz="2400" u="sng" dirty="0" smtClean="0"/>
              <a:t>канализации от попадания нефтепродукто</a:t>
            </a:r>
            <a:r>
              <a:rPr lang="ru-RU" sz="2050" dirty="0" smtClean="0"/>
              <a:t>в</a:t>
            </a:r>
            <a:endParaRPr lang="ru-RU" sz="2050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90636" y="1772816"/>
            <a:ext cx="8219256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 smtClean="0"/>
              <a:t>Многоразовый</a:t>
            </a:r>
            <a:r>
              <a:rPr lang="ru-RU" sz="1600" dirty="0"/>
              <a:t>, простой в использовании инструмент защиты систем канализации от попадания нефтепродуктов и других химических и опасных веществ. Изготавливается из изотропной пленки с постоянными магнитными свойствами, толщина 0,7÷0,9 мм, диапазон рабочих температур от -20°C до +80°C (при низких температурах снижается гибкость). </a:t>
            </a:r>
          </a:p>
          <a:p>
            <a:pPr marL="0" indent="0">
              <a:buNone/>
            </a:pPr>
            <a:r>
              <a:rPr lang="ru-RU" sz="1600" dirty="0" smtClean="0"/>
              <a:t>Магнитное </a:t>
            </a:r>
            <a:r>
              <a:rPr lang="ru-RU" sz="1600" dirty="0"/>
              <a:t>уплотнение притягивается ко всем стальным и чугунным поверхностям при отсутствии механических загрязнений.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Высокая </a:t>
            </a:r>
            <a:r>
              <a:rPr lang="ru-RU" sz="1600" dirty="0"/>
              <a:t>эффективность на плоских и гладких поверхностях (промышленные помещения, дороги и т.д.),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Эффективность </a:t>
            </a:r>
            <a:r>
              <a:rPr lang="ru-RU" sz="1600" dirty="0"/>
              <a:t>возрастает с увеличением глубины потока жидкости, гидростатическое давление и магнитные свойства материала улучшают закупоривание.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Уплотнение </a:t>
            </a:r>
            <a:r>
              <a:rPr lang="ru-RU" sz="1600" dirty="0"/>
              <a:t>имеет постоянные магнитные свойства, при правильном хранении магнитные свойства сохраняются надолго.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Гибкий </a:t>
            </a:r>
            <a:r>
              <a:rPr lang="ru-RU" sz="1600" dirty="0"/>
              <a:t>материал устойчив к воздействию погодных условий,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нефтепродуктов</a:t>
            </a:r>
            <a:r>
              <a:rPr lang="ru-RU" sz="1600" dirty="0"/>
              <a:t>, водных растворов кислот и щелочей 	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5577618"/>
            <a:ext cx="1961465" cy="123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5553958"/>
            <a:ext cx="1944767" cy="126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4947474"/>
            <a:ext cx="1961367" cy="186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6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Сорбирующие материалы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19256" cy="4752527"/>
          </a:xfrm>
        </p:spPr>
        <p:txBody>
          <a:bodyPr>
            <a:noAutofit/>
          </a:bodyPr>
          <a:lstStyle/>
          <a:p>
            <a:r>
              <a:rPr lang="ru-RU" sz="2050" dirty="0" smtClean="0"/>
              <a:t>Боны</a:t>
            </a:r>
          </a:p>
          <a:p>
            <a:r>
              <a:rPr lang="ru-RU" sz="2050" dirty="0" smtClean="0"/>
              <a:t>Барьеры </a:t>
            </a:r>
          </a:p>
          <a:p>
            <a:r>
              <a:rPr lang="ru-RU" sz="2050" dirty="0" smtClean="0"/>
              <a:t>Носки</a:t>
            </a:r>
          </a:p>
          <a:p>
            <a:r>
              <a:rPr lang="ru-RU" sz="2050" dirty="0" smtClean="0"/>
              <a:t>Салфетки полотенце</a:t>
            </a:r>
          </a:p>
          <a:p>
            <a:r>
              <a:rPr lang="ru-RU" sz="2050" dirty="0" smtClean="0"/>
              <a:t>Подушки</a:t>
            </a:r>
          </a:p>
          <a:p>
            <a:r>
              <a:rPr lang="ru-RU" sz="2050" dirty="0" smtClean="0"/>
              <a:t>Рулоны</a:t>
            </a:r>
          </a:p>
          <a:p>
            <a:r>
              <a:rPr lang="ru-RU" sz="2050" dirty="0" smtClean="0"/>
              <a:t>Лотки</a:t>
            </a:r>
          </a:p>
          <a:p>
            <a:r>
              <a:rPr lang="ru-RU" sz="2050" dirty="0" smtClean="0"/>
              <a:t>Помпоны</a:t>
            </a:r>
          </a:p>
          <a:p>
            <a:endParaRPr lang="ru-RU" sz="2050" dirty="0" smtClean="0"/>
          </a:p>
          <a:p>
            <a:endParaRPr lang="ru-RU" sz="2050" dirty="0"/>
          </a:p>
        </p:txBody>
      </p:sp>
      <p:pic>
        <p:nvPicPr>
          <p:cNvPr id="31746" name="Picture 2" descr="&amp;Bcy;&amp;ocy;&amp;ncy;&amp;ycy;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248" y="1340768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&amp;Bcy;&amp;acy;&amp;rcy;&amp;softcy;&amp;iecy;&amp;rcy;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081" y="2924944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&amp;ncy;&amp;ocy;&amp;scy;&amp;kcy;&amp;icy;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5081" y="4581128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&amp;Scy;&amp;acy;&amp;lcy;&amp;fcy;&amp;iecy;&amp;tcy;&amp;kcy;&amp;acy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1327387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&amp;Pcy;&amp;ocy;&amp;dcy;&amp;ucy;&amp;shcy;&amp;kcy;&amp;acy;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953927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&amp;Rcy;&amp;ucy;&amp;lcy;&amp;ocy;&amp;ncy;&amp;ycy;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695" y="4797152"/>
            <a:ext cx="195262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403244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Нефтегазовая отрасль</a:t>
            </a:r>
          </a:p>
          <a:p>
            <a:r>
              <a:rPr lang="ru-RU" dirty="0" smtClean="0"/>
              <a:t>Карьеры по добыче меди, золота, серебра, гравия и песка </a:t>
            </a:r>
          </a:p>
          <a:p>
            <a:r>
              <a:rPr lang="ru-RU" dirty="0" smtClean="0"/>
              <a:t>Угольная промышленность </a:t>
            </a:r>
          </a:p>
          <a:p>
            <a:r>
              <a:rPr lang="ru-RU" dirty="0" smtClean="0"/>
              <a:t>Металлообработка </a:t>
            </a:r>
          </a:p>
          <a:p>
            <a:r>
              <a:rPr lang="ru-RU" dirty="0" smtClean="0"/>
              <a:t>Переработка производственных стоков и отходов </a:t>
            </a:r>
          </a:p>
          <a:p>
            <a:r>
              <a:rPr lang="ru-RU" dirty="0" smtClean="0"/>
              <a:t>Водоподготовка чистой воды для производственных нужд </a:t>
            </a:r>
          </a:p>
          <a:p>
            <a:r>
              <a:rPr lang="ru-RU" dirty="0" smtClean="0"/>
              <a:t>Производство стекольной, керамической и каменной промышленности </a:t>
            </a:r>
          </a:p>
          <a:p>
            <a:r>
              <a:rPr lang="ru-RU" dirty="0" smtClean="0"/>
              <a:t>Химическая промышленность </a:t>
            </a:r>
          </a:p>
          <a:p>
            <a:r>
              <a:rPr lang="ru-RU" dirty="0" smtClean="0"/>
              <a:t>Строительство </a:t>
            </a:r>
          </a:p>
          <a:p>
            <a:r>
              <a:rPr lang="ru-RU" dirty="0" smtClean="0"/>
              <a:t>Металлургическая промышленность </a:t>
            </a:r>
          </a:p>
          <a:p>
            <a:r>
              <a:rPr lang="ru-RU" dirty="0" smtClean="0"/>
              <a:t>Пищевая промышленность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35144" y="1273738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u="sng" dirty="0" smtClean="0"/>
              <a:t>Водоподготовка для предприятий</a:t>
            </a: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9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305800" cy="48768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Энергетика </a:t>
            </a:r>
          </a:p>
          <a:p>
            <a:r>
              <a:rPr lang="ru-RU" dirty="0" smtClean="0"/>
              <a:t>Нефтегазовая отрасль</a:t>
            </a:r>
          </a:p>
          <a:p>
            <a:r>
              <a:rPr lang="ru-RU" dirty="0" smtClean="0"/>
              <a:t>Везде, где есть вероятность появления отложений на внутренней стенке труб</a:t>
            </a:r>
          </a:p>
          <a:p>
            <a:endParaRPr lang="ru-RU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5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От солевых отложений теплообменных устройств</a:t>
            </a:r>
          </a:p>
          <a:p>
            <a:r>
              <a:rPr lang="ru-RU" dirty="0" smtClean="0"/>
              <a:t>От коррозии</a:t>
            </a:r>
          </a:p>
          <a:p>
            <a:r>
              <a:rPr lang="ru-RU" altLang="ru-RU" dirty="0" smtClean="0"/>
              <a:t>От отложений из ионов солей, растворенных в пластовых водах, тяжелых органических отложений (АСПО),  парафинов и пр.</a:t>
            </a:r>
          </a:p>
          <a:p>
            <a:r>
              <a:rPr lang="ru-RU" altLang="ru-RU" dirty="0" smtClean="0"/>
              <a:t>От солей при регенерации метанола</a:t>
            </a:r>
          </a:p>
          <a:p>
            <a:r>
              <a:rPr lang="ru-RU" dirty="0" smtClean="0"/>
              <a:t>Антиржавин </a:t>
            </a:r>
            <a:endParaRPr lang="ru-RU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8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pic>
        <p:nvPicPr>
          <p:cNvPr id="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587751" cy="5171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8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4519" y="1124744"/>
            <a:ext cx="8352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ru-RU" altLang="ru-RU" sz="2000" dirty="0"/>
              <a:t>Гидрофлоу – это не магнит, не ультразвук, не системы с наматыванием проволоки, не реагентная водоподготовка. </a:t>
            </a:r>
            <a:r>
              <a:rPr lang="ru-RU" altLang="ru-RU" sz="2000" dirty="0" smtClean="0"/>
              <a:t>Гидрофлоу </a:t>
            </a:r>
            <a:r>
              <a:rPr lang="ru-RU" altLang="ru-RU" sz="2000" dirty="0"/>
              <a:t>не изменяет химический состав воды, не "омагничивает", не "заряжает" и не "обрабатывает" воду. Гидрофлоу управляет процессами кристаллизации</a:t>
            </a:r>
            <a:r>
              <a:rPr lang="ru-RU" altLang="ru-RU" sz="2000" b="1" dirty="0"/>
              <a:t> </a:t>
            </a:r>
            <a:r>
              <a:rPr lang="ru-RU" altLang="ru-RU" sz="2000" dirty="0"/>
              <a:t>растворенных в воде солей жесткости. </a:t>
            </a:r>
          </a:p>
          <a:p>
            <a:pPr>
              <a:buFont typeface="Wingdings" pitchFamily="2" charset="2"/>
              <a:buNone/>
            </a:pPr>
            <a:r>
              <a:rPr lang="ru-RU" altLang="ru-RU" sz="2000" dirty="0" smtClean="0"/>
              <a:t>Гидрофлоу </a:t>
            </a:r>
            <a:r>
              <a:rPr lang="ru-RU" altLang="ru-RU" sz="2000" dirty="0"/>
              <a:t>использует эффект "стоячей волны", только у Гидрофлоу максимальный диаметр Ду1400, только Гидрофлоу работает в отсутствие движения воды, только Гидрофлоу имеет дальность действия до 4-х км, только Гидрофлоу способно работать в условиях непостоянного хим.состава воды, только Гидрофлоу удаляет биологические отложения. </a:t>
            </a:r>
            <a:endParaRPr lang="ru-RU" altLang="ru-RU" sz="2000" dirty="0" smtClean="0"/>
          </a:p>
          <a:p>
            <a:pPr>
              <a:buFont typeface="Wingdings" pitchFamily="2" charset="2"/>
              <a:buNone/>
            </a:pPr>
            <a:endParaRPr lang="ru-RU" altLang="ru-RU" sz="2000" dirty="0"/>
          </a:p>
          <a:p>
            <a:pPr>
              <a:buFont typeface="Wingdings" pitchFamily="2" charset="2"/>
              <a:buNone/>
            </a:pPr>
            <a:r>
              <a:rPr lang="ru-RU" altLang="ru-RU" sz="2000" dirty="0" smtClean="0"/>
              <a:t>Существенно </a:t>
            </a:r>
            <a:r>
              <a:rPr lang="ru-RU" altLang="ru-RU" sz="2000" dirty="0"/>
              <a:t>замедляется внутренняя коррозия. При этом режим работы оборудования сохраняется, вмешательства в систему минимальны (монтаж без "врезок"). В результате значительно снижаются издержки на техобслуживание, увеличивается срок службы оборудования. Срок окупаемости решений на базе Гидрофлоу обычно составляет менее года, есть примеры окупаемости в течение 2-3 месяцев.</a:t>
            </a:r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7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" y="67657"/>
            <a:ext cx="8229600" cy="841063"/>
          </a:xfrm>
        </p:spPr>
        <p:txBody>
          <a:bodyPr>
            <a:normAutofit/>
          </a:bodyPr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64704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 smtClean="0"/>
              <a:t>С </a:t>
            </a:r>
            <a:r>
              <a:rPr lang="ru-RU" altLang="ru-RU" dirty="0" smtClean="0"/>
              <a:t>Гидрофлоу кристаллизация происходит не на стенках труб и поверхностях нагрева, а в массе раствора ближе к оси трубы. В результате образуется множество взвешенных микро кристаллов размером около 50 микрон (для моделей серии "S" - 5 микрон), которые выносятся потоком воды из системы (в паровых котлах удаляются во время продувок). На глаз они незаметны и вымываются даже через каналы систем охлаждения диаметром менее миллиметра. При необходимости такие кристаллы несложно отфильтровать механическими фильтрами.</a:t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Процесс удаления отложений происходит плавно, занимает 1 - 4 месяца (в зависимости от модели и оборудования), поэтому во время удаления отложений оборудование продолжает работать в обычном режиме (на паровых котлах продувки следует делать чаще, на закрытых системах чаще очищать фильтры).</a:t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Гидрофлоу одновременно защищает оборудование от внутренней коррозии, может работать при слабой или нестабильной циркуляции воды в системе, в широком диапазоне температур и при различном химическом составе воды. Удаляются отложения cолей кальция, магния, а также сульфатные, силикатные, илистые, железистые отложения, пленки микроорганизмов. </a:t>
            </a:r>
            <a:br>
              <a:rPr lang="ru-RU" altLang="ru-RU" dirty="0" smtClean="0"/>
            </a:b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Устройство устанавливается без "врезок" и остановок оборудования, не требует обслуживания, служит 20 лет, выполнено в пылевлагозащитном корпусе по IP65, питается от сети 220В. </a:t>
            </a:r>
            <a:endParaRPr lang="ru-RU" dirty="0"/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74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4A24B-67A2-448D-9E1B-7A790D6B7062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5048250" cy="1447800"/>
          </a:xfrm>
        </p:spPr>
        <p:txBody>
          <a:bodyPr/>
          <a:lstStyle/>
          <a:p>
            <a:r>
              <a:rPr lang="ru-RU" altLang="ru-RU" sz="3200" b="1" dirty="0">
                <a:latin typeface="Copperplate Gothic Bold" pitchFamily="34" charset="0"/>
              </a:rPr>
              <a:t>Нефть. Отложения в технологической среде.</a:t>
            </a: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6868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 dirty="0"/>
              <a:t>При транспортировке, подогреве, деэмульгировании нефти на стенках нефтепроводов и на поверхностях нагрева оборудования происходит образование неорганических отложений. Отложения образуются из ионов солей, растворенных в пластовых водах. Также в указанных местах происходит образование тяжелых органических отложений (АСПО), парафинов и пр.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Все это приводит к очень быстрому сокращению сечения трубопровода и к частым остановкам для очистки или даже замене труб, оборудования. На некоторых объектах проблема настолько серьезна, что часто период нормальной работы оборудования измеряется </a:t>
            </a:r>
            <a:r>
              <a:rPr lang="ru-RU" altLang="ru-RU" sz="2000" b="1" dirty="0"/>
              <a:t>десятками часов</a:t>
            </a:r>
            <a:r>
              <a:rPr lang="ru-RU" altLang="ru-RU" sz="2000" dirty="0"/>
              <a:t>, что крайне негативно сказывается на эффективности работы оборудовании и, как следствие, приводит к неоправданно высоким издержкам.</a:t>
            </a:r>
            <a:endParaRPr lang="en-US" altLang="ru-RU" sz="2000" dirty="0"/>
          </a:p>
          <a:p>
            <a:pPr>
              <a:lnSpc>
                <a:spcPct val="80000"/>
              </a:lnSpc>
            </a:pPr>
            <a:r>
              <a:rPr lang="ru-RU" altLang="ru-RU" sz="2000" dirty="0"/>
              <a:t>Устройства Гидрофлоу </a:t>
            </a:r>
            <a:r>
              <a:rPr lang="ru-RU" altLang="ru-RU" sz="2000" b="1" i="1" dirty="0"/>
              <a:t>во взрывозащищенном исполнении</a:t>
            </a:r>
            <a:r>
              <a:rPr lang="ru-RU" altLang="ru-RU" sz="2000" dirty="0"/>
              <a:t> успешно применяются на многих предприятиях нефтегазовой отрасли.</a:t>
            </a:r>
          </a:p>
          <a:p>
            <a:pPr>
              <a:lnSpc>
                <a:spcPct val="80000"/>
              </a:lnSpc>
            </a:pPr>
            <a:r>
              <a:rPr lang="ru-RU" altLang="ru-RU" sz="2000" dirty="0"/>
              <a:t>Механизм борьбы с отложениями следующий: Гидрофлоу создает внутри капель пластовой воды центры кристаллизации. Условия (температура, давление) в среде, приводят к образованию внутри капель пластовой воды устойчивых микрокристаллов. </a:t>
            </a:r>
          </a:p>
        </p:txBody>
      </p:sp>
      <p:pic>
        <p:nvPicPr>
          <p:cNvPr id="11272" name="Picture 8" descr="Отложения в трубах значительно снижают эффективность нефтедобычи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9450" y="76200"/>
            <a:ext cx="20383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29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74A89-F534-4870-B031-3444CC9C822E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05000"/>
            <a:ext cx="9144000" cy="4572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2800" dirty="0"/>
              <a:t>    </a:t>
            </a:r>
            <a:r>
              <a:rPr lang="ru-RU" altLang="ru-RU" sz="1600" b="1" dirty="0"/>
              <a:t>Микрокристаллы, двигаясь медленнее потока, перемещаются из капель в нефть, где они становятся "затравкой" для осаждения парафинов. Поверхности микрокристаллов более "привлекательны" для осаждения парафинов, чем поверхности трубопроводов, поэтому осаждение парафинов преимущественно происходит на микрокристаллах, т.е. в среде, а не на поверхностях труб и оборудования.</a:t>
            </a:r>
            <a:r>
              <a:rPr lang="en-US" altLang="ru-RU" sz="1600" b="1" dirty="0"/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600" b="1" dirty="0"/>
              <a:t>       </a:t>
            </a:r>
            <a:r>
              <a:rPr lang="ru-RU" altLang="ru-RU" sz="1600" b="1" dirty="0"/>
              <a:t>При определенных условиях процесс видим невооруженным глазом – по трубке начинают катиться очень мелкие (диаметром в несколько миллиметров) шарики из парафинов. Если такой шарик разрезать, то мы увидим в его центре кристаллик накипи.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ru-RU" sz="1600" b="1" dirty="0"/>
              <a:t>       </a:t>
            </a:r>
            <a:r>
              <a:rPr lang="ru-RU" altLang="ru-RU" sz="1600" b="1" dirty="0"/>
              <a:t>Это явление было названо "эффектом жемчужины" (Pearl effect) и получить его возможно </a:t>
            </a:r>
            <a:r>
              <a:rPr lang="ru-RU" altLang="ru-RU" sz="1600" b="1" u="sng" dirty="0"/>
              <a:t>только</a:t>
            </a:r>
            <a:r>
              <a:rPr lang="ru-RU" altLang="ru-RU" sz="1600" b="1" dirty="0"/>
              <a:t> с применением Гидрофлоу (</a:t>
            </a:r>
            <a:r>
              <a:rPr lang="en-US" altLang="ru-RU" sz="1600" b="1" dirty="0"/>
              <a:t>HydroFlow</a:t>
            </a:r>
            <a:r>
              <a:rPr lang="ru-RU" altLang="ru-RU" sz="1600" b="1" dirty="0"/>
              <a:t>).</a:t>
            </a:r>
            <a:endParaRPr lang="en-US" altLang="ru-RU" sz="1600" b="1" dirty="0"/>
          </a:p>
          <a:p>
            <a:pPr>
              <a:lnSpc>
                <a:spcPct val="90000"/>
              </a:lnSpc>
            </a:pPr>
            <a:r>
              <a:rPr lang="ru-RU" altLang="ru-RU" sz="1600" b="1" dirty="0"/>
              <a:t>На снимке слева: шарики (более прозрачные) движутся в верхней части трубы, а ниже движется жидкий парафин и смесь жесткой воды.</a:t>
            </a:r>
          </a:p>
          <a:p>
            <a:pPr>
              <a:lnSpc>
                <a:spcPct val="90000"/>
              </a:lnSpc>
            </a:pPr>
            <a:r>
              <a:rPr lang="ru-RU" altLang="ru-RU" sz="1600" b="1" dirty="0"/>
              <a:t>На снимке справа: труба охлаждена и вскрыта. Среди застывшего парафина отчетливо видны "жемчужины".</a:t>
            </a:r>
          </a:p>
          <a:p>
            <a:pPr>
              <a:lnSpc>
                <a:spcPct val="90000"/>
              </a:lnSpc>
            </a:pPr>
            <a:r>
              <a:rPr lang="ru-RU" altLang="ru-RU" sz="1600" b="1" dirty="0"/>
              <a:t>Центральное фото: Показано состояние трубок  без Гидрофлоу (слева) и с Гидрофлоу (справа). С Гидрофлоу отложений нет</a:t>
            </a:r>
            <a:r>
              <a:rPr lang="ru-RU" altLang="ru-RU" sz="2800" dirty="0"/>
              <a:t> </a:t>
            </a:r>
            <a:endParaRPr lang="en-US" altLang="ru-RU" sz="1600" b="1" dirty="0"/>
          </a:p>
          <a:p>
            <a:pPr>
              <a:lnSpc>
                <a:spcPct val="90000"/>
              </a:lnSpc>
            </a:pPr>
            <a:endParaRPr lang="en-US" altLang="ru-RU" sz="1600" b="1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altLang="ru-RU" sz="1600" b="1" dirty="0"/>
          </a:p>
        </p:txBody>
      </p:sp>
      <p:pic>
        <p:nvPicPr>
          <p:cNvPr id="120845" name="Picture 13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22860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6" name="Picture 14" descr="Труба охлаждена и вскрыта. Среди застывшего парафина отчетливо видны &quot;жемчужины&quot;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84138"/>
            <a:ext cx="22098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8" name="Picture 16" descr="s_8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3429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7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9CE4-012E-444A-9412-B0D60415E7EB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7162800" cy="6553200"/>
          </a:xfrm>
        </p:spPr>
        <p:txBody>
          <a:bodyPr/>
          <a:lstStyle/>
          <a:p>
            <a:r>
              <a:rPr lang="ru-RU" altLang="ru-RU" sz="1800" dirty="0"/>
              <a:t>Шарики парафина не склеиваются друг с другом, они разделены жидкой фазой смеси. Адгезии "жемчужин" к стенкам труб не наблюдается.</a:t>
            </a:r>
            <a:br>
              <a:rPr lang="ru-RU" altLang="ru-RU" sz="1800" dirty="0"/>
            </a:br>
            <a:r>
              <a:rPr lang="ru-RU" altLang="ru-RU" sz="1800" dirty="0"/>
              <a:t>Без Гидрофлоу картина была бы иной: по трубе будет сначала двигаться однородная жидкость, затем достаточно быстро на стенках образуются отложения, которые улучшат адгезию. Далее процесс образования отложений ускорится и очень скоро труба будет полностью блокирована, что и происходит в реальных условиях.</a:t>
            </a:r>
            <a:br>
              <a:rPr lang="ru-RU" altLang="ru-RU" sz="1800" dirty="0"/>
            </a:br>
            <a:r>
              <a:rPr lang="ru-RU" altLang="ru-RU" sz="1800" dirty="0"/>
              <a:t>Гидрофлоу, за счет "эффекта жемчужины", препятствует блокированию труб в нефтяных скважинах, нефтепроводах, насосах, подогревателях и др. оборудовании.</a:t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b="1" dirty="0"/>
              <a:t>Гидрофлоу позволяет </a:t>
            </a:r>
            <a:r>
              <a:rPr lang="ru-RU" altLang="ru-RU" sz="1800" b="1" u="sng" dirty="0"/>
              <a:t>полностью</a:t>
            </a:r>
            <a:r>
              <a:rPr lang="ru-RU" altLang="ru-RU" sz="1800" b="1" dirty="0"/>
              <a:t> отказаться от использования ингибиторов и </a:t>
            </a:r>
            <a:r>
              <a:rPr lang="ru-RU" altLang="ru-RU" sz="1800" b="1" u="sng" dirty="0"/>
              <a:t>существенно</a:t>
            </a:r>
            <a:r>
              <a:rPr lang="ru-RU" altLang="ru-RU" sz="1800" b="1" dirty="0"/>
              <a:t> увеличить период работы оборудования между очистками.</a:t>
            </a:r>
            <a:br>
              <a:rPr lang="ru-RU" altLang="ru-RU" sz="1800" b="1" dirty="0"/>
            </a:br>
            <a:r>
              <a:rPr lang="ru-RU" altLang="ru-RU" sz="1800" b="1" dirty="0"/>
              <a:t>Данная технология защищена отдельным международным патентом. Механизм исследован независимыми экспертами в лабораторных условиях и подтвержден двухгодичными испытаниями на десятках объектов.</a:t>
            </a:r>
            <a:br>
              <a:rPr lang="ru-RU" altLang="ru-RU" sz="1800" b="1" dirty="0"/>
            </a:br>
            <a:r>
              <a:rPr lang="ru-RU" altLang="ru-RU" sz="1600" b="1" dirty="0"/>
              <a:t/>
            </a:r>
            <a:br>
              <a:rPr lang="ru-RU" altLang="ru-RU" sz="1600" b="1" dirty="0"/>
            </a:br>
            <a:r>
              <a:rPr lang="ru-RU" altLang="ru-RU" sz="1800" dirty="0"/>
              <a:t>В настоящее время Гидрофлоу массово применяется во всем мире на всех этапах добычи, транспортировки и переработки нефти.</a:t>
            </a:r>
          </a:p>
        </p:txBody>
      </p:sp>
      <p:pic>
        <p:nvPicPr>
          <p:cNvPr id="1239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752600" cy="1889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129698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8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DB66D-EC7B-4674-8F88-7EEA6A8AAA18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74638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ru-RU" altLang="ru-RU" sz="1800" b="1" u="sng" dirty="0"/>
              <a:t>Пример:</a:t>
            </a:r>
            <a:r>
              <a:rPr lang="ru-RU" altLang="ru-RU" sz="1800" dirty="0"/>
              <a:t> деэмульгатор-подогреватель нефти. Внутри труб движутся горячие дымовые газы, нефть находится в межтрубном пространстве (снаружи труб). На снимке мы видим состояние труб через 6 месяцев работы Гидрофлоу – следов неорганических отложений и парафинов нет.</a:t>
            </a:r>
          </a:p>
        </p:txBody>
      </p:sp>
      <p:pic>
        <p:nvPicPr>
          <p:cNvPr id="124932" name="Picture 4" descr="Деэмульгатор-подогреватель нефти. Межтрубное пространство через 6 месяцев после работы Гидрофлоу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1663700"/>
            <a:ext cx="6858000" cy="4737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188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129698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6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766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1484784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Очистка от механических примесей;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Осветление воды;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Удаление запахов;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Умягчение воды;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Удаление железа, марганца;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Очистка от нитратов;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Очистка от кремния;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Обеззараживание воды;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Минерализация воды.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Поставка комплексных решений под ключ любой сложности.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Контейнерные установки.</a:t>
            </a:r>
          </a:p>
          <a:p>
            <a:pPr marL="0" lvl="0" indent="0">
              <a:buNone/>
            </a:pPr>
            <a:r>
              <a:rPr lang="ru-RU" b="1" dirty="0" smtClean="0"/>
              <a:t>Осуществляем монтаж, пуско-наладку, обучение, сервисное обслуживание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4500" b="1" dirty="0" smtClean="0"/>
              <a:t>Применяем проверенные и современные методы.</a:t>
            </a:r>
            <a:endParaRPr lang="ru-RU" dirty="0"/>
          </a:p>
        </p:txBody>
      </p:sp>
      <p:pic>
        <p:nvPicPr>
          <p:cNvPr id="3074" name="Picture 2" descr="&amp;Lcy;&amp;icy;&amp;ncy;&amp;icy;&amp;icy; &amp;ocy;&amp;chcy;&amp;icy;&amp;scy;&amp;tcy;&amp;kcy;&amp;icy; &amp;vcy;&amp;ocy;&amp;dcy;&amp;ycy; &amp;pcy;&amp;ocy;&amp;dcy; &amp;icy;&amp;ncy;&amp;dcy;&amp;icy;&amp;vcy;&amp;icy;&amp;dcy;&amp;ucy;&amp;acy;&amp;lcy;&amp;softcy;&amp;ncy;&amp;ycy;&amp;jcy; &amp;zcy;&amp;acy;&amp;kcy;&amp;acy;&amp;z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54" y="1700808"/>
            <a:ext cx="3144546" cy="235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764704"/>
            <a:ext cx="698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u="sng" dirty="0"/>
              <a:t>Водоподготовка для предприятий</a:t>
            </a:r>
            <a:endParaRPr lang="ru-RU" sz="3200" dirty="0"/>
          </a:p>
        </p:txBody>
      </p:sp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4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D6E58-38BE-4ED5-AD6B-C58673F1A8A1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>
                <a:latin typeface="Sylfaen" pitchFamily="18" charset="0"/>
              </a:rPr>
              <a:t/>
            </a:r>
            <a:br>
              <a:rPr lang="ru-RU" altLang="ru-RU" sz="2000" b="1" dirty="0">
                <a:latin typeface="Sylfaen" pitchFamily="18" charset="0"/>
              </a:rPr>
            </a:br>
            <a:r>
              <a:rPr lang="ru-RU" altLang="ru-RU" sz="2800" b="1" dirty="0">
                <a:latin typeface="Sylfaen" pitchFamily="18" charset="0"/>
              </a:rPr>
              <a:t>Газ. Отложения в технологической среде.</a:t>
            </a:r>
            <a:r>
              <a:rPr lang="en-US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/>
            </a:r>
            <a:br>
              <a:rPr lang="en-US" alt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</a:br>
            <a:r>
              <a:rPr lang="ru-RU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  <a:t/>
            </a:r>
            <a:br>
              <a:rPr lang="ru-RU" altLang="ru-RU" sz="1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ylfaen" pitchFamily="18" charset="0"/>
              </a:rPr>
            </a:br>
            <a:r>
              <a:rPr lang="ru-RU" altLang="ru-RU" sz="1600" b="1" dirty="0">
                <a:latin typeface="Sylfaen" pitchFamily="18" charset="0"/>
              </a:rPr>
              <a:t>П</a:t>
            </a:r>
            <a:r>
              <a:rPr lang="ru-RU" altLang="ru-RU" sz="1600" b="1" dirty="0"/>
              <a:t>ример: колонна регенерации метанола. В колонне одновременно происходит два процесса: испарение и конденсация. Для увеличения интенсивности процесса массообмена внутри колонны находится много тарелок, выполненных из просечного металлического листа.</a:t>
            </a: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-304800" y="0"/>
            <a:ext cx="2057400" cy="64770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altLang="ru-RU" dirty="0"/>
              <a:t>    </a:t>
            </a:r>
            <a:endParaRPr lang="ru-RU" altLang="ru-RU" sz="2000" dirty="0"/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-228600" y="2133600"/>
            <a:ext cx="9144000" cy="4191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ru-RU" altLang="ru-RU" sz="1600" b="1" dirty="0"/>
              <a:t>      Совместно с Центральным конструкторским бюро нефтеаппаратуры ОАО Газпром (ДОАО "ЦКБН") были проведены опытно-промышленные испытания Гидрофлоу серии Ех. По результатам испытаний составлен соответствующий Акт, в котором отмечено:</a:t>
            </a:r>
          </a:p>
          <a:p>
            <a:pPr>
              <a:buFont typeface="Wingdings" pitchFamily="2" charset="2"/>
              <a:buNone/>
            </a:pPr>
            <a:r>
              <a:rPr lang="ru-RU" altLang="ru-RU" sz="1600" b="1" dirty="0"/>
              <a:t>       Блок регенерации метанола ... после установки «Гидрофлоу» работал весь сезон отбора газа без остановки на очистку от солеотложений, сбоев в работе не было; </a:t>
            </a:r>
            <a:br>
              <a:rPr lang="ru-RU" altLang="ru-RU" sz="1600" b="1" dirty="0"/>
            </a:br>
            <a:r>
              <a:rPr lang="ru-RU" altLang="ru-RU" sz="1600" dirty="0"/>
              <a:t/>
            </a:r>
            <a:br>
              <a:rPr lang="ru-RU" altLang="ru-RU" sz="1600" dirty="0"/>
            </a:br>
            <a:r>
              <a:rPr lang="ru-RU" altLang="ru-RU" sz="1600" b="1" dirty="0"/>
              <a:t>Солеотложения в зоне питания уменьшились с 30 мм до 5-10 мм, т.е. в 3-6 раз (в зависимости от места замера) снизилось накопление солей; </a:t>
            </a:r>
            <a:br>
              <a:rPr lang="ru-RU" altLang="ru-RU" sz="1600" b="1" dirty="0"/>
            </a:br>
            <a:r>
              <a:rPr lang="ru-RU" altLang="ru-RU" sz="1600" b="1" dirty="0"/>
              <a:t>С установкой «Гидрофлоу» блок регенерации метанола на протяжении всего сезона отбора сохранил проектные параметры по остаточной воде и дистилляту; </a:t>
            </a:r>
            <a:br>
              <a:rPr lang="ru-RU" altLang="ru-RU" sz="1600" b="1" dirty="0"/>
            </a:br>
            <a:r>
              <a:rPr lang="ru-RU" altLang="ru-RU" sz="1600" b="1" dirty="0"/>
              <a:t/>
            </a:r>
            <a:br>
              <a:rPr lang="ru-RU" altLang="ru-RU" sz="1600" b="1" dirty="0"/>
            </a:br>
            <a:r>
              <a:rPr lang="ru-RU" altLang="ru-RU" sz="1600" b="1" dirty="0"/>
              <a:t>Шламовые отложения на дне испарителя увеличились по сравнению с предыдущим сезоном отбора газа с 50 мм до 300 мм.</a:t>
            </a:r>
            <a:br>
              <a:rPr lang="ru-RU" altLang="ru-RU" sz="1600" b="1" dirty="0"/>
            </a:br>
            <a:r>
              <a:rPr lang="ru-RU" altLang="ru-RU" sz="1600" b="1" dirty="0"/>
              <a:t/>
            </a:r>
            <a:br>
              <a:rPr lang="ru-RU" altLang="ru-RU" sz="1600" b="1" dirty="0"/>
            </a:br>
            <a:r>
              <a:rPr lang="ru-RU" altLang="ru-RU" sz="1600" b="1" dirty="0"/>
              <a:t>Примечание: ранее соли в виде накипи осаждались внутри колонны, теперь они превращены в устойчивые стабильные микрокристаллы и находятся в нижней части испарителя, откуда могут быть легко удалены с помощью продувки.</a:t>
            </a:r>
          </a:p>
          <a:p>
            <a:pPr>
              <a:buFont typeface="Wingdings" pitchFamily="2" charset="2"/>
              <a:buNone/>
            </a:pPr>
            <a:endParaRPr lang="ru-RU" altLang="ru-RU" sz="1600" b="1" dirty="0"/>
          </a:p>
        </p:txBody>
      </p:sp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8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A356-935D-4DF3-9CB4-9CA5373D6979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5867400"/>
          </a:xfrm>
        </p:spPr>
        <p:txBody>
          <a:bodyPr/>
          <a:lstStyle/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 sz="1400"/>
          </a:p>
          <a:p>
            <a:endParaRPr lang="ru-RU" altLang="ru-RU" sz="1400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  <a:p>
            <a:endParaRPr lang="ru-RU" altLang="ru-RU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257747"/>
            <a:ext cx="8763000" cy="2079625"/>
          </a:xfrm>
          <a:noFill/>
          <a:ln/>
        </p:spPr>
        <p:txBody>
          <a:bodyPr>
            <a:normAutofit fontScale="90000"/>
          </a:bodyPr>
          <a:lstStyle/>
          <a:p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ru-RU" altLang="ru-RU" sz="1800" dirty="0"/>
              <a:t>На снимках справа: элементы колонны после механической очистки.</a:t>
            </a:r>
            <a:br>
              <a:rPr lang="ru-RU" altLang="ru-RU" sz="1800" dirty="0"/>
            </a:br>
            <a:r>
              <a:rPr lang="ru-RU" altLang="ru-RU" sz="1800" dirty="0"/>
              <a:t>Слева: эти же элементы, покрытые слоем накипи примерно через 3 месяца эксплуатации. Видно, что накипь практически полностью закрыла многие элементы – дальнейшая работа установки невозможна.</a:t>
            </a:r>
            <a:br>
              <a:rPr lang="ru-RU" altLang="ru-RU" sz="1800" dirty="0"/>
            </a:br>
            <a:r>
              <a:rPr lang="ru-RU" altLang="ru-RU" sz="1800" dirty="0"/>
              <a:t>В центре: эти же элементы через 6 месяцев работы колонны с Гидрофлоу. Количество отложений уменьшилось в 3-6 раз. Накипью частично покрыты только несколько тарелок выше и ниже места ввода водометанольного раствора в колонну, а не все, как было ранее. В течение всего периода колонна работала в штатном режиме.</a:t>
            </a:r>
          </a:p>
        </p:txBody>
      </p:sp>
      <p:pic>
        <p:nvPicPr>
          <p:cNvPr id="134148" name="Picture 4" descr="с Гидрофлоу количество накипи и отложений в 3-6 раза меньш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1628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9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ACE7-8465-45D6-8E2E-90EC37C59459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304800"/>
            <a:ext cx="7086600" cy="6400800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1800" dirty="0"/>
              <a:t>     </a:t>
            </a:r>
            <a:r>
              <a:rPr lang="ru-RU" altLang="ru-RU" sz="1800" dirty="0"/>
              <a:t>Совместно с Центральным конструкторским бюро нефтеаппаратуры ОАО Газпром (ДОАО "ЦКБН") были проведены опытно-промышленные испытания Гидрофлоу серии Ех. По результатам испытаний составлен соответствующий Акт, в котором отмечено: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блок регенерации метанола ... после установки «Гидрофлоу» работал весь сезон отбора газа без остановки на очистку от солеотложений, сбоев в работе не было;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солеотложения в зоне питания уменьшились с 30 мм до 5-10 мм, т.е. в 3-6 раз (в зависимости от места замера) снизилось накопление солей;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с установкой «Гидрофлоу» блок регенерации метанола на протяжении всего сезона отбора сохранил проектные параметры по остаточной воде и дистилляту;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шламовые отложения на дне испарителя увеличились по сравнению с предыдущим сезоном отбора газа с 50 мм до 300 мм.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altLang="ru-RU" sz="1800" dirty="0"/>
              <a:t>Примечание: ранее соли в виде накипи осаждались внутри колонны, теперь они превращены в устойчивые стабильные микрокристаллы и находятся в нижней части испарителя, откуда могут быть легко удалены с помощью продувки.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altLang="ru-RU" sz="1800" dirty="0"/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54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ACE7-8465-45D6-8E2E-90EC37C59459}" type="slidenum">
              <a:rPr lang="ru-RU" altLang="ru-RU"/>
              <a:pPr/>
              <a:t>53</a:t>
            </a:fld>
            <a:endParaRPr lang="ru-RU" alt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75656" y="980728"/>
            <a:ext cx="6336704" cy="7920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/>
              <a:t>По всему миру более </a:t>
            </a:r>
            <a:r>
              <a:rPr lang="ru-RU" sz="2000" b="1" dirty="0" smtClean="0"/>
              <a:t>3000</a:t>
            </a:r>
            <a:r>
              <a:rPr lang="ru-RU" sz="2000" dirty="0" smtClean="0"/>
              <a:t> объектов уже используют Гидрофлоу:</a:t>
            </a:r>
            <a:endParaRPr lang="ru-RU" sz="2000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29208" y="67657"/>
            <a:ext cx="8229600" cy="841063"/>
          </a:xfrm>
        </p:spPr>
        <p:txBody>
          <a:bodyPr>
            <a:normAutofit/>
          </a:bodyPr>
          <a:lstStyle/>
          <a:p>
            <a:r>
              <a:rPr lang="ru-RU" dirty="0" smtClean="0"/>
              <a:t>Защита труб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772816"/>
            <a:ext cx="599253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ТОО «Нефтехим </a:t>
            </a:r>
            <a:r>
              <a:rPr lang="en-US" sz="3200" dirty="0" smtClean="0"/>
              <a:t>LTD</a:t>
            </a:r>
            <a:r>
              <a:rPr lang="ru-RU" sz="3200" dirty="0" smtClean="0"/>
              <a:t>»</a:t>
            </a:r>
          </a:p>
          <a:p>
            <a:r>
              <a:rPr lang="ru-RU" sz="3200" dirty="0" smtClean="0"/>
              <a:t>ТОО «Кастинг»</a:t>
            </a:r>
          </a:p>
          <a:p>
            <a:r>
              <a:rPr lang="ru-RU" sz="3200" dirty="0" smtClean="0"/>
              <a:t>ООО «Теплострой-энергосервис»</a:t>
            </a:r>
          </a:p>
          <a:p>
            <a:r>
              <a:rPr lang="en-US" sz="3200" dirty="0" smtClean="0"/>
              <a:t>Bostik S.A. </a:t>
            </a:r>
            <a:r>
              <a:rPr lang="ru-RU" sz="3200" dirty="0" smtClean="0"/>
              <a:t>Франция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6121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ACE7-8465-45D6-8E2E-90EC37C59459}" type="slidenum">
              <a:rPr lang="ru-RU" altLang="ru-RU"/>
              <a:pPr/>
              <a:t>54</a:t>
            </a:fld>
            <a:endParaRPr lang="ru-RU" altLang="ru-RU"/>
          </a:p>
        </p:txBody>
      </p:sp>
      <p:pic>
        <p:nvPicPr>
          <p:cNvPr id="1026" name="Picture 2" descr="D:\Рабочий стол\Поставщики\АКВА-Азия Стриммер-Гидрофлоу\2017\INFO H-FLOW\Для нефтегазовой отрасли\4.KZ_Отзыв_НефтеХим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222" y="235142"/>
            <a:ext cx="4724237" cy="650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Поставщики\АКВА-Азия Стриммер-Гидрофлоу\2017\INFO H-FLOW\Для нефтегазовой отрасли\5.КZ_Отзыв_Кастинг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9941"/>
            <a:ext cx="4464496" cy="614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BACE7-8465-45D6-8E2E-90EC37C59459}" type="slidenum">
              <a:rPr lang="ru-RU" altLang="ru-RU"/>
              <a:pPr/>
              <a:t>55</a:t>
            </a:fld>
            <a:endParaRPr lang="ru-RU" altLang="ru-RU"/>
          </a:p>
        </p:txBody>
      </p:sp>
      <p:pic>
        <p:nvPicPr>
          <p:cNvPr id="2051" name="Picture 3" descr="D:\Рабочий стол\Поставщики\АКВА-Азия Стриммер-Гидрофлоу\2017\INFO H-FLOW\Для нефтегазовой отрасли\7.Отзыв.ТАТНЕФТЬ_2стр._Страница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869"/>
            <a:ext cx="4163561" cy="42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Поставщики\АКВА-Азия Стриммер-Гидрофлоу\2017\INFO H-FLOW\Для нефтегазовой отрасли\Bostik S Kompan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956" y="476672"/>
            <a:ext cx="46331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 обрастания ракушечником и водорослями борта судна</a:t>
            </a:r>
          </a:p>
          <a:p>
            <a:r>
              <a:rPr lang="ru-RU" dirty="0" smtClean="0"/>
              <a:t>Защита гребных винтов</a:t>
            </a:r>
          </a:p>
          <a:p>
            <a:r>
              <a:rPr lang="ru-RU" dirty="0" smtClean="0"/>
              <a:t>Защита топливных баков</a:t>
            </a:r>
          </a:p>
          <a:p>
            <a:r>
              <a:rPr lang="ru-RU" dirty="0" smtClean="0"/>
              <a:t>Защита системы охлаждения</a:t>
            </a:r>
          </a:p>
          <a:p>
            <a:endParaRPr lang="ru-RU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Прогулочные и торговые суда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268105"/>
            <a:ext cx="3667108" cy="274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8024" y="4365104"/>
            <a:ext cx="3243312" cy="17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30650"/>
            <a:ext cx="4032448" cy="29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555369"/>
            <a:ext cx="3925626" cy="293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8800"/>
            <a:ext cx="81369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0" u="none" strike="noStrike" baseline="0" dirty="0" smtClean="0">
                <a:solidFill>
                  <a:srgbClr val="FF0000"/>
                </a:solidFill>
                <a:latin typeface="Calibri-Bold"/>
              </a:rPr>
              <a:t>Что собой представляет Harsonic </a:t>
            </a:r>
            <a:r>
              <a:rPr lang="ru-RU" sz="3200" dirty="0">
                <a:solidFill>
                  <a:srgbClr val="FF0000"/>
                </a:solidFill>
              </a:rPr>
              <a:t>R</a:t>
            </a:r>
            <a:r>
              <a:rPr lang="ru-RU" sz="3200" b="1" i="0" u="none" strike="noStrike" baseline="0" dirty="0" smtClean="0">
                <a:solidFill>
                  <a:srgbClr val="FF0000"/>
                </a:solidFill>
                <a:latin typeface="Calibri-Bold"/>
              </a:rPr>
              <a:t>?</a:t>
            </a:r>
          </a:p>
          <a:p>
            <a:r>
              <a:rPr lang="ru-RU" sz="2000" b="1" i="1" u="none" strike="noStrike" baseline="0" dirty="0" smtClean="0">
                <a:solidFill>
                  <a:srgbClr val="000000"/>
                </a:solidFill>
                <a:latin typeface="Calibri-BoldItalic"/>
              </a:rPr>
              <a:t>Harsonic </a:t>
            </a:r>
            <a:r>
              <a:rPr lang="ru-RU" sz="2000" dirty="0">
                <a:solidFill>
                  <a:srgbClr val="000000"/>
                </a:solidFill>
              </a:rPr>
              <a:t>– это запатентованная система, объединяющая ультразвук с </a:t>
            </a:r>
            <a:r>
              <a:rPr lang="ru-RU" sz="2000" dirty="0" smtClean="0">
                <a:solidFill>
                  <a:srgbClr val="000000"/>
                </a:solidFill>
              </a:rPr>
              <a:t>уникальной собственной </a:t>
            </a:r>
            <a:r>
              <a:rPr lang="ru-RU" sz="2000" dirty="0">
                <a:solidFill>
                  <a:srgbClr val="000000"/>
                </a:solidFill>
              </a:rPr>
              <a:t>разработкой – </a:t>
            </a:r>
            <a:r>
              <a:rPr lang="ru-RU" sz="2000" b="1" i="0" u="none" strike="noStrike" baseline="0" dirty="0" smtClean="0">
                <a:solidFill>
                  <a:srgbClr val="FF0000"/>
                </a:solidFill>
                <a:latin typeface="Calibri-Bold"/>
              </a:rPr>
              <a:t>методикой HS </a:t>
            </a:r>
            <a:r>
              <a:rPr lang="ru-RU" sz="2000" dirty="0">
                <a:solidFill>
                  <a:srgbClr val="000000"/>
                </a:solidFill>
              </a:rPr>
              <a:t>– мощной технологией, </a:t>
            </a:r>
            <a:r>
              <a:rPr lang="ru-RU" sz="2000" dirty="0" smtClean="0">
                <a:solidFill>
                  <a:srgbClr val="000000"/>
                </a:solidFill>
              </a:rPr>
              <a:t>благодаря которой </a:t>
            </a:r>
            <a:r>
              <a:rPr lang="ru-RU" sz="2000" dirty="0">
                <a:solidFill>
                  <a:srgbClr val="000000"/>
                </a:solidFill>
              </a:rPr>
              <a:t>данное устройство является самым эффективным решением на рынке</a:t>
            </a:r>
            <a:r>
              <a:rPr lang="ru-RU" sz="2000" dirty="0" smtClean="0">
                <a:solidFill>
                  <a:srgbClr val="000000"/>
                </a:solidFill>
              </a:rPr>
              <a:t>, направленным </a:t>
            </a:r>
            <a:r>
              <a:rPr lang="ru-RU" sz="2000" dirty="0">
                <a:solidFill>
                  <a:srgbClr val="000000"/>
                </a:solidFill>
              </a:rPr>
              <a:t>на 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Calibri-Bold"/>
              </a:rPr>
              <a:t>надежное удаление биопленки </a:t>
            </a:r>
            <a:r>
              <a:rPr lang="ru-RU" sz="2000" dirty="0">
                <a:solidFill>
                  <a:srgbClr val="000000"/>
                </a:solidFill>
              </a:rPr>
              <a:t>без химических средств.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Обычный ультразвук применяют уже несколько десятилетий, но </a:t>
            </a:r>
            <a:r>
              <a:rPr lang="ru-RU" sz="2000" dirty="0" smtClean="0">
                <a:solidFill>
                  <a:srgbClr val="000000"/>
                </a:solidFill>
              </a:rPr>
              <a:t>компания Harsonic </a:t>
            </a:r>
            <a:r>
              <a:rPr lang="ru-RU" sz="2000" dirty="0">
                <a:solidFill>
                  <a:srgbClr val="000000"/>
                </a:solidFill>
              </a:rPr>
              <a:t>объединила его с 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Calibri-Bold"/>
              </a:rPr>
              <a:t>методикой HS. </a:t>
            </a:r>
            <a:r>
              <a:rPr lang="ru-RU" sz="2000" dirty="0">
                <a:solidFill>
                  <a:srgbClr val="000000"/>
                </a:solidFill>
              </a:rPr>
              <a:t>Благодаря ей эффективность </a:t>
            </a:r>
            <a:r>
              <a:rPr lang="ru-RU" sz="2000" dirty="0" smtClean="0">
                <a:solidFill>
                  <a:srgbClr val="000000"/>
                </a:solidFill>
              </a:rPr>
              <a:t>прибора Harsonic </a:t>
            </a:r>
            <a:r>
              <a:rPr lang="ru-RU" sz="2000" dirty="0">
                <a:solidFill>
                  <a:srgbClr val="000000"/>
                </a:solidFill>
              </a:rPr>
              <a:t>намного превосходит эффективность существующих </a:t>
            </a:r>
            <a:r>
              <a:rPr lang="ru-RU" sz="2000" dirty="0" smtClean="0">
                <a:solidFill>
                  <a:srgbClr val="000000"/>
                </a:solidFill>
              </a:rPr>
              <a:t>примитивных ультразвуковых </a:t>
            </a:r>
            <a:r>
              <a:rPr lang="ru-RU" sz="2000" dirty="0">
                <a:solidFill>
                  <a:srgbClr val="000000"/>
                </a:solidFill>
              </a:rPr>
              <a:t>решений и представляет собой </a:t>
            </a:r>
            <a:r>
              <a:rPr lang="ru-RU" sz="2000" b="1" i="0" u="none" strike="noStrike" baseline="0" dirty="0" smtClean="0">
                <a:solidFill>
                  <a:srgbClr val="000000"/>
                </a:solidFill>
                <a:latin typeface="Calibri-Bold"/>
              </a:rPr>
              <a:t>нечто большее, чем обычный ультразвук</a:t>
            </a:r>
            <a:r>
              <a:rPr lang="ru-RU" sz="2000" dirty="0">
                <a:solidFill>
                  <a:srgbClr val="000000"/>
                </a:solidFill>
              </a:rPr>
              <a:t>.</a:t>
            </a:r>
          </a:p>
          <a:p>
            <a:r>
              <a:rPr lang="ru-RU" sz="2000" b="0" i="0" u="none" strike="noStrike" baseline="0" dirty="0" smtClean="0">
                <a:solidFill>
                  <a:srgbClr val="000000"/>
                </a:solidFill>
              </a:rPr>
              <a:t>⇒ </a:t>
            </a:r>
            <a:r>
              <a:rPr lang="ru-RU" sz="2000" dirty="0">
                <a:solidFill>
                  <a:srgbClr val="000000"/>
                </a:solidFill>
              </a:rPr>
              <a:t>Безопасно для животных и </a:t>
            </a:r>
            <a:r>
              <a:rPr lang="ru-RU" sz="2000" dirty="0" smtClean="0">
                <a:solidFill>
                  <a:srgbClr val="000000"/>
                </a:solidFill>
              </a:rPr>
              <a:t>растений </a:t>
            </a:r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b="0" i="0" u="none" strike="noStrike" baseline="0" dirty="0" smtClean="0">
                <a:solidFill>
                  <a:srgbClr val="000000"/>
                </a:solidFill>
              </a:rPr>
              <a:t>⇒ </a:t>
            </a:r>
            <a:r>
              <a:rPr lang="ru-RU" sz="2000" dirty="0">
                <a:solidFill>
                  <a:srgbClr val="000000"/>
                </a:solidFill>
              </a:rPr>
              <a:t>Не вызывает повреждений (в отличие от жесткой кавитации)</a:t>
            </a:r>
          </a:p>
          <a:p>
            <a:r>
              <a:rPr lang="ru-RU" sz="2000" b="0" i="0" u="none" strike="noStrike" baseline="0" dirty="0" smtClean="0">
                <a:solidFill>
                  <a:srgbClr val="000000"/>
                </a:solidFill>
              </a:rPr>
              <a:t>⇒ </a:t>
            </a:r>
            <a:r>
              <a:rPr lang="ru-RU" sz="2000" dirty="0">
                <a:solidFill>
                  <a:srgbClr val="000000"/>
                </a:solidFill>
              </a:rPr>
              <a:t>Высокая мощность в сочетании с низким потреблением </a:t>
            </a:r>
            <a:r>
              <a:rPr lang="ru-RU" sz="2000" dirty="0" smtClean="0">
                <a:solidFill>
                  <a:srgbClr val="000000"/>
                </a:solidFill>
              </a:rPr>
              <a:t>электроэнергии (</a:t>
            </a:r>
            <a:r>
              <a:rPr lang="ru-RU" sz="2000" dirty="0">
                <a:solidFill>
                  <a:srgbClr val="000000"/>
                </a:solidFill>
              </a:rPr>
              <a:t>6 ватт)</a:t>
            </a:r>
          </a:p>
          <a:p>
            <a:r>
              <a:rPr lang="ru-RU" sz="2000" b="0" i="0" u="none" strike="noStrike" baseline="0" dirty="0" smtClean="0">
                <a:solidFill>
                  <a:srgbClr val="000000"/>
                </a:solidFill>
              </a:rPr>
              <a:t>⇒ </a:t>
            </a:r>
            <a:r>
              <a:rPr lang="ru-RU" sz="2000" dirty="0">
                <a:solidFill>
                  <a:srgbClr val="000000"/>
                </a:solidFill>
              </a:rPr>
              <a:t>Устройство </a:t>
            </a:r>
            <a:r>
              <a:rPr lang="en-US" sz="2000" dirty="0">
                <a:solidFill>
                  <a:srgbClr val="000000"/>
                </a:solidFill>
              </a:rPr>
              <a:t>Harsonic </a:t>
            </a:r>
            <a:r>
              <a:rPr lang="ru-RU" sz="2000" dirty="0">
                <a:solidFill>
                  <a:srgbClr val="000000"/>
                </a:solidFill>
              </a:rPr>
              <a:t>также включает</a:t>
            </a:r>
          </a:p>
          <a:p>
            <a:r>
              <a:rPr lang="ru-RU" sz="2000" dirty="0">
                <a:solidFill>
                  <a:srgbClr val="000000"/>
                </a:solidFill>
              </a:rPr>
              <a:t>запатентованную систему контроля мощности</a:t>
            </a:r>
            <a:endParaRPr lang="ru-RU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55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766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1484784"/>
            <a:ext cx="8229600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764704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Оборудование для розлива и продажи питьевой воды</a:t>
            </a:r>
          </a:p>
        </p:txBody>
      </p:sp>
      <p:pic>
        <p:nvPicPr>
          <p:cNvPr id="24578" name="Picture 2" descr="&amp;Bcy;&amp;yucy;&amp;dcy;&amp;zhcy;&amp;iecy;&amp;tcy;&amp;ncy;&amp;ycy;&amp;jcy; &amp;vcy;&amp;acy;&amp;rcy;&amp;icy;&amp;acy;&amp;ncy;&amp;tcy; &amp;dcy;&amp;lcy;&amp;yacy; &amp;ncy;&amp;acy;&amp;chcy;&amp;icy;&amp;ncy;&amp;acy;&amp;yucy;&amp;shchcy;&amp;icy;&amp;khcy; &amp;rcy;&amp;ocy;&amp;zcy;&amp;lcy;&amp;icy;&amp;vcy; 19 &amp;lcy;. &amp;bcy;&amp;ucy;&amp;tcy;&amp;ycy;&amp;lcy;&amp;iecy;&amp;j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920310"/>
            <a:ext cx="2592288" cy="28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040" y="192031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Линии розлива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Автоматы выдува ПЭТ бутылок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Датировщики, маркировщики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Конвейеры, транспортеры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Ополаскиватели, мойка тары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Резервуары, емкости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Укупорочное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Упаковочное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Этикетировачные </a:t>
            </a:r>
            <a:r>
              <a:rPr lang="ru-RU" dirty="0" smtClean="0"/>
              <a:t>машины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Химия для дезодорирования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66078" y="5590981"/>
            <a:ext cx="8104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Компактные линии для розлива собственной бутилированной питьевой воды</a:t>
            </a:r>
          </a:p>
          <a:p>
            <a:pPr algn="ctr"/>
            <a:r>
              <a:rPr lang="ru-RU" b="1" dirty="0" smtClean="0"/>
              <a:t> для нужд предприятий </a:t>
            </a:r>
            <a:endParaRPr lang="ru-RU" b="1" dirty="0"/>
          </a:p>
        </p:txBody>
      </p:sp>
      <p:pic>
        <p:nvPicPr>
          <p:cNvPr id="9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64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348800"/>
            <a:ext cx="813690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Harsonic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i="0" u="none" strike="noStrike" baseline="0" dirty="0" smtClean="0">
                <a:solidFill>
                  <a:srgbClr val="FF0000"/>
                </a:solidFill>
                <a:latin typeface="Calibri-Bold"/>
              </a:rPr>
              <a:t>работает на 4 уровнях </a:t>
            </a:r>
            <a:r>
              <a:rPr lang="ru-RU" sz="2800" dirty="0">
                <a:solidFill>
                  <a:srgbClr val="000000"/>
                </a:solidFill>
              </a:rPr>
              <a:t>:</a:t>
            </a:r>
          </a:p>
          <a:p>
            <a:r>
              <a:rPr lang="ru-RU" sz="2800" dirty="0">
                <a:solidFill>
                  <a:srgbClr val="000000"/>
                </a:solidFill>
              </a:rPr>
              <a:t>1. Удаление шламового слоя (биопленки)</a:t>
            </a:r>
          </a:p>
          <a:p>
            <a:r>
              <a:rPr lang="ru-RU" sz="2800" dirty="0">
                <a:solidFill>
                  <a:srgbClr val="000000"/>
                </a:solidFill>
              </a:rPr>
              <a:t>=&gt; предотвращение нарастания микроорганизмов</a:t>
            </a:r>
          </a:p>
          <a:p>
            <a:r>
              <a:rPr lang="ru-RU" sz="2800" dirty="0">
                <a:solidFill>
                  <a:srgbClr val="000000"/>
                </a:solidFill>
              </a:rPr>
              <a:t>(ржавчины, известкового налета, ракушек и пр.)</a:t>
            </a:r>
          </a:p>
          <a:p>
            <a:r>
              <a:rPr lang="ru-RU" sz="2800" dirty="0">
                <a:solidFill>
                  <a:srgbClr val="000000"/>
                </a:solidFill>
              </a:rPr>
              <a:t>=&gt; предотвращение размножения бактерий</a:t>
            </a:r>
          </a:p>
          <a:p>
            <a:r>
              <a:rPr lang="ru-RU" sz="2800" dirty="0">
                <a:solidFill>
                  <a:srgbClr val="000000"/>
                </a:solidFill>
              </a:rPr>
              <a:t>2. Уничтожение водорослей посредством разрушения </a:t>
            </a:r>
            <a:r>
              <a:rPr lang="ru-RU" sz="2800" dirty="0" smtClean="0">
                <a:solidFill>
                  <a:srgbClr val="000000"/>
                </a:solidFill>
              </a:rPr>
              <a:t>их вакуоли</a:t>
            </a:r>
            <a:endParaRPr lang="ru-RU" sz="2800" dirty="0">
              <a:solidFill>
                <a:srgbClr val="000000"/>
              </a:solidFill>
            </a:endParaRPr>
          </a:p>
          <a:p>
            <a:r>
              <a:rPr lang="ru-RU" sz="2800" dirty="0">
                <a:solidFill>
                  <a:srgbClr val="000000"/>
                </a:solidFill>
              </a:rPr>
              <a:t>3. Уничтожение личинок в возрасте до 10 дней</a:t>
            </a:r>
          </a:p>
          <a:p>
            <a:r>
              <a:rPr lang="ru-RU" sz="2800" dirty="0">
                <a:solidFill>
                  <a:srgbClr val="000000"/>
                </a:solidFill>
              </a:rPr>
              <a:t>4. Уничтожение </a:t>
            </a:r>
            <a:r>
              <a:rPr lang="ru-RU" sz="2800" dirty="0" smtClean="0">
                <a:solidFill>
                  <a:srgbClr val="000000"/>
                </a:solidFill>
              </a:rPr>
              <a:t>одноклеточных организмов</a:t>
            </a:r>
            <a:endParaRPr lang="ru-RU" sz="2800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1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268760"/>
            <a:ext cx="28438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4653136"/>
            <a:ext cx="2448272" cy="18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11552" y="4005064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ТОРГОВОЕ</a:t>
            </a:r>
          </a:p>
          <a:p>
            <a:pPr algn="ctr"/>
            <a:r>
              <a:rPr lang="ru-RU" sz="2800" dirty="0"/>
              <a:t>СУДОХОДСТВО:</a:t>
            </a:r>
          </a:p>
          <a:p>
            <a:pPr algn="ctr"/>
            <a:r>
              <a:rPr lang="ru-RU" sz="2800" dirty="0" smtClean="0"/>
              <a:t>Корпус грузового судна </a:t>
            </a:r>
            <a:r>
              <a:rPr lang="en-US" sz="2800" dirty="0" smtClean="0"/>
              <a:t>Aknoul</a:t>
            </a:r>
            <a:endParaRPr lang="ru-RU" sz="2800" dirty="0"/>
          </a:p>
        </p:txBody>
      </p:sp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93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12776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Преимущество для судоходных компаний заключается в</a:t>
            </a:r>
          </a:p>
          <a:p>
            <a:pPr algn="ctr"/>
            <a:r>
              <a:rPr lang="ru-RU" sz="2400" dirty="0"/>
              <a:t>том, что они могут использовать для корпуса любой вид</a:t>
            </a:r>
          </a:p>
          <a:p>
            <a:pPr algn="ctr"/>
            <a:r>
              <a:rPr lang="ru-RU" sz="2400" dirty="0"/>
              <a:t>эмалевой краски. Это может быть самым простым,</a:t>
            </a:r>
          </a:p>
          <a:p>
            <a:pPr algn="ctr"/>
            <a:r>
              <a:rPr lang="ru-RU" sz="2400" dirty="0"/>
              <a:t>экономичным и нетоксичным решением по борьбе с</a:t>
            </a:r>
          </a:p>
          <a:p>
            <a:pPr algn="ctr"/>
            <a:r>
              <a:rPr lang="ru-RU" sz="2400" dirty="0"/>
              <a:t>обрастанием.</a:t>
            </a:r>
          </a:p>
          <a:p>
            <a:pPr algn="ctr"/>
            <a:r>
              <a:rPr lang="ru-RU" sz="2400" b="1" dirty="0"/>
              <a:t>Даже на судах, стоящих на приколе,</a:t>
            </a:r>
          </a:p>
          <a:p>
            <a:pPr algn="ctr"/>
            <a:r>
              <a:rPr lang="ru-RU" sz="2400" b="1" dirty="0"/>
              <a:t>обрастания НЕ будет!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70942"/>
            <a:ext cx="260859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4011539"/>
            <a:ext cx="3735782" cy="28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8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1728192" cy="13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97829"/>
            <a:ext cx="2160240" cy="155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69" y="2857100"/>
            <a:ext cx="2857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8" y="3140968"/>
            <a:ext cx="262055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3930" y="1412776"/>
            <a:ext cx="2898735" cy="21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6645" y="3717032"/>
            <a:ext cx="2419279" cy="275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78" y="1412775"/>
            <a:ext cx="1728192" cy="132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434" y="1297828"/>
            <a:ext cx="2160240" cy="155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595" y="2857099"/>
            <a:ext cx="28575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664" y="3140967"/>
            <a:ext cx="2620553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6271" y="3717031"/>
            <a:ext cx="2419279" cy="275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94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66897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Ocea / Promar разместили заказ у французского</a:t>
            </a:r>
          </a:p>
          <a:p>
            <a:pPr algn="ctr"/>
            <a:r>
              <a:rPr lang="ru-RU" sz="3200" dirty="0"/>
              <a:t>дистрибьютора </a:t>
            </a:r>
            <a:r>
              <a:rPr lang="en-US" sz="3200" dirty="0"/>
              <a:t>HarsonicR (Gom’air) </a:t>
            </a:r>
            <a:r>
              <a:rPr lang="ru-RU" sz="3200" dirty="0" smtClean="0"/>
              <a:t>на оборудование </a:t>
            </a:r>
            <a:r>
              <a:rPr lang="ru-RU" sz="3200" dirty="0"/>
              <a:t>гребных винтов своих судов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058" y="3645024"/>
            <a:ext cx="4266134" cy="277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72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19146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SNSM (французские спасательные суда) </a:t>
            </a:r>
            <a:r>
              <a:rPr lang="ru-RU" sz="2400" dirty="0" smtClean="0"/>
              <a:t>оборудуют корпуса </a:t>
            </a:r>
            <a:r>
              <a:rPr lang="ru-RU" sz="2400" dirty="0"/>
              <a:t>и гребные винты своих кораблей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157197" cy="311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51807"/>
            <a:ext cx="2881672" cy="214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68760"/>
            <a:ext cx="4640685" cy="309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4763686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Harsonic </a:t>
            </a:r>
            <a:r>
              <a:rPr lang="ru-RU" sz="2000" dirty="0"/>
              <a:t>для корпусов</a:t>
            </a:r>
            <a:r>
              <a:rPr lang="ru-RU" sz="2000" dirty="0" smtClean="0"/>
              <a:t>, гребных </a:t>
            </a:r>
            <a:r>
              <a:rPr lang="ru-RU" sz="2000" dirty="0"/>
              <a:t>винтов, труб, баков</a:t>
            </a:r>
          </a:p>
          <a:p>
            <a:pPr algn="ctr"/>
            <a:r>
              <a:rPr lang="ru-RU" sz="2000" dirty="0"/>
              <a:t>для воды, топливных </a:t>
            </a:r>
            <a:r>
              <a:rPr lang="ru-RU" sz="2000" dirty="0" smtClean="0"/>
              <a:t>баков на </a:t>
            </a:r>
            <a:r>
              <a:rPr lang="ru-RU" sz="2000" dirty="0"/>
              <a:t>судах </a:t>
            </a:r>
            <a:r>
              <a:rPr lang="ru-RU" sz="2000" dirty="0" smtClean="0"/>
              <a:t>для Океанографических исследований, принадлежащих Саудовской Аравии</a:t>
            </a:r>
            <a:endParaRPr lang="ru-RU" sz="2000" dirty="0"/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5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3219" y="1277460"/>
            <a:ext cx="2808312" cy="206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627" y="1268761"/>
            <a:ext cx="2499181" cy="188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7" y="4120361"/>
            <a:ext cx="2044219" cy="27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4009356" cy="259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3429000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6 месяцев в море</a:t>
            </a:r>
          </a:p>
          <a:p>
            <a:r>
              <a:rPr lang="ru-RU" b="1" dirty="0"/>
              <a:t>без </a:t>
            </a:r>
            <a:r>
              <a:rPr lang="en-US" b="1" dirty="0"/>
              <a:t>Harsonic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56659" y="3372489"/>
            <a:ext cx="2206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6 месяцев в море с</a:t>
            </a:r>
          </a:p>
          <a:p>
            <a:r>
              <a:rPr lang="en-US" b="1" dirty="0"/>
              <a:t>Harsonic</a:t>
            </a:r>
            <a:endParaRPr lang="ru-RU" dirty="0"/>
          </a:p>
        </p:txBody>
      </p:sp>
      <p:pic>
        <p:nvPicPr>
          <p:cNvPr id="9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6" y="1196752"/>
            <a:ext cx="3453408" cy="25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200246"/>
            <a:ext cx="2365244" cy="316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229973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005064"/>
            <a:ext cx="30719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Обрастание </a:t>
            </a:r>
            <a:r>
              <a:rPr lang="ru-RU" dirty="0" smtClean="0"/>
              <a:t>труб </a:t>
            </a:r>
            <a:r>
              <a:rPr lang="en-US" dirty="0" smtClean="0"/>
              <a:t>(</a:t>
            </a:r>
            <a:r>
              <a:rPr lang="en-US" dirty="0"/>
              <a:t>Northsea) </a:t>
            </a:r>
            <a:r>
              <a:rPr lang="ru-RU" dirty="0"/>
              <a:t>системы</a:t>
            </a:r>
          </a:p>
          <a:p>
            <a:pPr algn="ctr"/>
            <a:r>
              <a:rPr lang="ru-RU" dirty="0"/>
              <a:t>охлаждения через </a:t>
            </a:r>
            <a:r>
              <a:rPr lang="ru-RU" dirty="0" smtClean="0"/>
              <a:t>6 месяцев</a:t>
            </a:r>
            <a:r>
              <a:rPr lang="ru-RU" dirty="0"/>
              <a:t>! Очищение в</a:t>
            </a:r>
          </a:p>
          <a:p>
            <a:pPr algn="ctr"/>
            <a:r>
              <a:rPr lang="ru-RU" dirty="0"/>
              <a:t>течение 2 недель </a:t>
            </a:r>
            <a:r>
              <a:rPr lang="ru-RU" dirty="0" smtClean="0"/>
              <a:t>в </a:t>
            </a:r>
          </a:p>
          <a:p>
            <a:pPr algn="ctr"/>
            <a:r>
              <a:rPr lang="ru-RU" dirty="0" smtClean="0"/>
              <a:t>СУХОМ </a:t>
            </a:r>
            <a:r>
              <a:rPr lang="ru-RU" dirty="0"/>
              <a:t>ДОКЕ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2319" y="4824181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По-прежнему точные измерения</a:t>
            </a:r>
          </a:p>
          <a:p>
            <a:pPr algn="ctr"/>
            <a:r>
              <a:rPr lang="ru-RU" b="1" dirty="0"/>
              <a:t>температуры через 1 год!!</a:t>
            </a:r>
          </a:p>
          <a:p>
            <a:pPr algn="ctr"/>
            <a:r>
              <a:rPr lang="ru-RU" b="1" dirty="0"/>
              <a:t>Нет необходимости очищения!</a:t>
            </a:r>
            <a:endParaRPr lang="ru-RU" dirty="0"/>
          </a:p>
        </p:txBody>
      </p:sp>
      <p:pic>
        <p:nvPicPr>
          <p:cNvPr id="8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95459" y="1149518"/>
            <a:ext cx="21627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Jan De </a:t>
            </a:r>
            <a:r>
              <a:rPr lang="en-US" sz="3600" dirty="0" err="1"/>
              <a:t>Nul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773552"/>
            <a:ext cx="3206111" cy="412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252155"/>
            <a:ext cx="4320480" cy="289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957" y="4437112"/>
            <a:ext cx="4031060" cy="198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0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Обессоливание, опреснение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060848"/>
            <a:ext cx="8229600" cy="367240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Поставляем комплексные системы по обессоливанию морской воды.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Данные комплексы включают все необходимо оборудование:</a:t>
            </a:r>
          </a:p>
          <a:p>
            <a:pPr lvl="0" fontAlgn="base"/>
            <a:r>
              <a:rPr lang="ru-RU" dirty="0" smtClean="0"/>
              <a:t>Систему предварительной фильтрации воды: механическую очистку, осветление, сорбционные фильтры</a:t>
            </a:r>
            <a:endParaRPr lang="ru-RU" dirty="0"/>
          </a:p>
          <a:p>
            <a:pPr lvl="0" fontAlgn="base"/>
            <a:r>
              <a:rPr lang="ru-RU" dirty="0" smtClean="0"/>
              <a:t>Станции дозирования реагентов</a:t>
            </a:r>
            <a:endParaRPr lang="ru-RU" dirty="0"/>
          </a:p>
          <a:p>
            <a:pPr lvl="0" fontAlgn="base"/>
            <a:r>
              <a:rPr lang="ru-RU" dirty="0"/>
              <a:t>Станция дозирования ингибитора </a:t>
            </a:r>
            <a:r>
              <a:rPr lang="ru-RU" dirty="0" smtClean="0"/>
              <a:t>осадкообразования</a:t>
            </a:r>
            <a:endParaRPr lang="ru-RU" dirty="0"/>
          </a:p>
          <a:p>
            <a:pPr lvl="0" fontAlgn="base"/>
            <a:r>
              <a:rPr lang="ru-RU" dirty="0" smtClean="0"/>
              <a:t>Обратноосмотические установки</a:t>
            </a:r>
            <a:endParaRPr lang="ru-RU" dirty="0"/>
          </a:p>
          <a:p>
            <a:pPr lvl="0" fontAlgn="base"/>
            <a:r>
              <a:rPr lang="ru-RU" dirty="0" smtClean="0"/>
              <a:t>Пост фильтры </a:t>
            </a:r>
          </a:p>
          <a:p>
            <a:pPr lvl="0" fontAlgn="base"/>
            <a:r>
              <a:rPr lang="ru-RU" dirty="0" smtClean="0"/>
              <a:t>Комплект включает всю необходимую автоматику</a:t>
            </a:r>
          </a:p>
          <a:p>
            <a:pPr lvl="0" fontAlgn="base"/>
            <a:r>
              <a:rPr lang="ru-RU" dirty="0" smtClean="0"/>
              <a:t>Осуществляем монтаж, пуско-наладку, обучение, сервисное обслуживание, поставку запасных сменных фильтрующих элементов.</a:t>
            </a:r>
            <a:endParaRPr lang="ru-RU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9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63055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32" y="3990730"/>
            <a:ext cx="4017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Правый борт через </a:t>
            </a:r>
            <a:r>
              <a:rPr lang="ru-RU" sz="2400" dirty="0" smtClean="0"/>
              <a:t>24 месяца </a:t>
            </a:r>
            <a:r>
              <a:rPr lang="ru-RU" sz="2400" dirty="0"/>
              <a:t>в Панаме с</a:t>
            </a:r>
          </a:p>
          <a:p>
            <a:r>
              <a:rPr lang="ru-RU" sz="2400" dirty="0" smtClean="0"/>
              <a:t>Использованием </a:t>
            </a:r>
            <a:r>
              <a:rPr lang="en-US" sz="2400" dirty="0" smtClean="0"/>
              <a:t>Harsonic</a:t>
            </a:r>
            <a:endParaRPr lang="ru-RU" sz="24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3" y="4206652"/>
            <a:ext cx="3005505" cy="196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77041" y="551723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Левый борт через 24</a:t>
            </a:r>
          </a:p>
          <a:p>
            <a:r>
              <a:rPr lang="ru-RU" sz="3200" dirty="0"/>
              <a:t>месяца без </a:t>
            </a:r>
            <a:r>
              <a:rPr lang="en-US" sz="3200" dirty="0"/>
              <a:t>Harsonic</a:t>
            </a:r>
            <a:endParaRPr lang="ru-RU" sz="3200" dirty="0"/>
          </a:p>
        </p:txBody>
      </p:sp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5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• </a:t>
            </a:r>
            <a:r>
              <a:rPr lang="ru-RU" sz="2800" dirty="0"/>
              <a:t>Больше не нужны дорогие аноды для борьбы </a:t>
            </a:r>
            <a:r>
              <a:rPr lang="ru-RU" sz="2800" dirty="0" smtClean="0"/>
              <a:t>с обрастанием</a:t>
            </a:r>
            <a:endParaRPr lang="ru-RU" sz="2800" dirty="0"/>
          </a:p>
          <a:p>
            <a:r>
              <a:rPr lang="ru-RU" sz="2800" dirty="0"/>
              <a:t>• Нет необходимости заходить в сухие доки </a:t>
            </a:r>
            <a:r>
              <a:rPr lang="ru-RU" sz="2800" dirty="0" smtClean="0"/>
              <a:t>для очищения</a:t>
            </a:r>
            <a:endParaRPr lang="ru-RU" sz="2800" dirty="0"/>
          </a:p>
          <a:p>
            <a:r>
              <a:rPr lang="ru-RU" sz="2800" dirty="0"/>
              <a:t>• Возможность контроля температурного </a:t>
            </a:r>
            <a:r>
              <a:rPr lang="ru-RU" sz="2800" dirty="0" smtClean="0"/>
              <a:t>режима </a:t>
            </a:r>
          </a:p>
          <a:p>
            <a:r>
              <a:rPr lang="ru-RU" sz="2800" dirty="0" smtClean="0"/>
              <a:t>• Снижение </a:t>
            </a:r>
            <a:r>
              <a:rPr lang="ru-RU" sz="2800" dirty="0"/>
              <a:t>затрат на техническое обслуживание</a:t>
            </a:r>
          </a:p>
          <a:p>
            <a:r>
              <a:rPr lang="ru-RU" sz="2800" dirty="0"/>
              <a:t>• Оборудование Harsonic окупит себя в </a:t>
            </a:r>
            <a:r>
              <a:rPr lang="ru-RU" sz="2800" dirty="0" smtClean="0"/>
              <a:t>течение одного </a:t>
            </a:r>
            <a:r>
              <a:rPr lang="ru-RU" sz="2800" dirty="0"/>
              <a:t>года, потому что вам не придется </a:t>
            </a:r>
            <a:r>
              <a:rPr lang="ru-RU" sz="2800" dirty="0" smtClean="0"/>
              <a:t>заходить для </a:t>
            </a:r>
            <a:r>
              <a:rPr lang="ru-RU" sz="2800" dirty="0"/>
              <a:t>очищения в сухой док.</a:t>
            </a:r>
          </a:p>
        </p:txBody>
      </p:sp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379"/>
            <a:ext cx="8229600" cy="620317"/>
          </a:xfrm>
        </p:spPr>
        <p:txBody>
          <a:bodyPr>
            <a:noAutofit/>
          </a:bodyPr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84784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Франция</a:t>
            </a:r>
            <a:endParaRPr lang="ru-RU" sz="1600" b="1" i="1" dirty="0"/>
          </a:p>
          <a:p>
            <a:r>
              <a:rPr lang="ru-RU" sz="1600" dirty="0"/>
              <a:t>- </a:t>
            </a:r>
            <a:r>
              <a:rPr lang="ru-RU" sz="1600" b="1" dirty="0" err="1"/>
              <a:t>French</a:t>
            </a:r>
            <a:r>
              <a:rPr lang="ru-RU" sz="1600" b="1" dirty="0"/>
              <a:t> </a:t>
            </a:r>
            <a:r>
              <a:rPr lang="ru-RU" sz="1600" b="1" dirty="0" err="1"/>
              <a:t>Marine</a:t>
            </a:r>
            <a:r>
              <a:rPr lang="ru-RU" sz="1600" dirty="0"/>
              <a:t>: Установка на титановых трубах на бортах авианосцев в </a:t>
            </a:r>
            <a:r>
              <a:rPr lang="ru-RU" sz="1600" dirty="0" smtClean="0"/>
              <a:t>целях  предотвращения </a:t>
            </a:r>
            <a:r>
              <a:rPr lang="ru-RU" sz="1600" dirty="0"/>
              <a:t>обрастания внутри труб охлаждающих систем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r>
              <a:rPr lang="ru-RU" sz="1600" b="1" dirty="0" err="1"/>
              <a:t>Bourbon</a:t>
            </a:r>
            <a:r>
              <a:rPr lang="ru-RU" sz="1600" dirty="0"/>
              <a:t> по всему миру: Является покупателем с 2011 г., ежегодно устанавливает </a:t>
            </a:r>
            <a:r>
              <a:rPr lang="ru-RU" sz="1600" dirty="0" smtClean="0"/>
              <a:t>на</a:t>
            </a:r>
            <a:r>
              <a:rPr lang="en-US" sz="1600" dirty="0" smtClean="0"/>
              <a:t> </a:t>
            </a:r>
            <a:r>
              <a:rPr lang="ru-RU" sz="1600" dirty="0" smtClean="0"/>
              <a:t>буксирах </a:t>
            </a:r>
            <a:r>
              <a:rPr lang="ru-RU" sz="1600" dirty="0"/>
              <a:t>оборудование </a:t>
            </a:r>
            <a:r>
              <a:rPr lang="ru-RU" sz="1600" dirty="0" err="1"/>
              <a:t>Harsonic</a:t>
            </a:r>
            <a:r>
              <a:rPr lang="ru-RU" sz="1600" dirty="0"/>
              <a:t> для защиты корпуса судна от </a:t>
            </a:r>
            <a:r>
              <a:rPr lang="ru-RU" sz="1600" dirty="0" smtClean="0"/>
              <a:t>биологического</a:t>
            </a:r>
            <a:r>
              <a:rPr lang="en-US" sz="1600" dirty="0" smtClean="0"/>
              <a:t> </a:t>
            </a:r>
            <a:r>
              <a:rPr lang="ru-RU" sz="1600" dirty="0" smtClean="0"/>
              <a:t>обрастания.</a:t>
            </a:r>
            <a:endParaRPr lang="en-US" sz="1600" dirty="0" smtClean="0"/>
          </a:p>
          <a:p>
            <a:r>
              <a:rPr lang="ru-RU" sz="1600" b="1" dirty="0"/>
              <a:t>SNSM</a:t>
            </a:r>
            <a:r>
              <a:rPr lang="ru-RU" sz="1600" dirty="0"/>
              <a:t>: Французская береговая охрана: Является покупателем с 2013 г., </a:t>
            </a:r>
            <a:r>
              <a:rPr lang="ru-RU" sz="1600" dirty="0" smtClean="0"/>
              <a:t>ежегодно</a:t>
            </a:r>
            <a:r>
              <a:rPr lang="en-US" sz="1600" dirty="0" smtClean="0"/>
              <a:t> </a:t>
            </a:r>
            <a:r>
              <a:rPr lang="ru-RU" sz="1600" dirty="0" smtClean="0"/>
              <a:t>устанавливает </a:t>
            </a:r>
            <a:r>
              <a:rPr lang="ru-RU" sz="1600" dirty="0"/>
              <a:t>на спасательных судах оборудование </a:t>
            </a:r>
            <a:r>
              <a:rPr lang="ru-RU" sz="1600" dirty="0" err="1"/>
              <a:t>Harsonic</a:t>
            </a:r>
            <a:r>
              <a:rPr lang="ru-RU" sz="1600" dirty="0"/>
              <a:t> для защиты корпуса </a:t>
            </a:r>
            <a:r>
              <a:rPr lang="ru-RU" sz="1600" dirty="0" smtClean="0"/>
              <a:t>судна</a:t>
            </a:r>
            <a:r>
              <a:rPr lang="en-US" sz="1600" dirty="0" smtClean="0"/>
              <a:t> </a:t>
            </a:r>
            <a:r>
              <a:rPr lang="ru-RU" sz="1600" dirty="0" smtClean="0"/>
              <a:t>и </a:t>
            </a:r>
            <a:r>
              <a:rPr lang="ru-RU" sz="1600" dirty="0"/>
              <a:t>гребных винтов от биологического </a:t>
            </a:r>
            <a:r>
              <a:rPr lang="ru-RU" sz="1600" dirty="0" smtClean="0"/>
              <a:t>обрастания</a:t>
            </a:r>
            <a:endParaRPr lang="en-US" sz="1600" dirty="0" smtClean="0"/>
          </a:p>
          <a:p>
            <a:r>
              <a:rPr lang="ru-RU" sz="1600" dirty="0"/>
              <a:t>- несколько судостроительных предприятий: </a:t>
            </a:r>
            <a:r>
              <a:rPr lang="ru-RU" sz="1600" b="1" dirty="0" err="1"/>
              <a:t>Piriou</a:t>
            </a:r>
            <a:r>
              <a:rPr lang="ru-RU" sz="1600" b="1" dirty="0"/>
              <a:t>, H2X, SEAS, </a:t>
            </a:r>
            <a:r>
              <a:rPr lang="ru-RU" sz="1600" b="1" dirty="0" err="1"/>
              <a:t>Promar</a:t>
            </a:r>
            <a:r>
              <a:rPr lang="ru-RU" sz="1600" dirty="0"/>
              <a:t>, </a:t>
            </a:r>
            <a:r>
              <a:rPr lang="ru-RU" sz="1600" dirty="0" smtClean="0"/>
              <a:t>используют</a:t>
            </a:r>
            <a:r>
              <a:rPr lang="en-US" sz="1600" dirty="0" smtClean="0"/>
              <a:t> </a:t>
            </a:r>
            <a:r>
              <a:rPr lang="ru-RU" sz="1600" dirty="0" err="1" smtClean="0"/>
              <a:t>Harsonic</a:t>
            </a:r>
            <a:r>
              <a:rPr lang="ru-RU" sz="1600" dirty="0" smtClean="0"/>
              <a:t> </a:t>
            </a:r>
            <a:r>
              <a:rPr lang="ru-RU" sz="1600" dirty="0"/>
              <a:t>на выпускаемых судах, как правило, для защиты всех частей: труб, баков</a:t>
            </a:r>
            <a:r>
              <a:rPr lang="ru-RU" sz="1600" dirty="0" smtClean="0"/>
              <a:t>,</a:t>
            </a:r>
            <a:r>
              <a:rPr lang="en-US" sz="1600" dirty="0" smtClean="0"/>
              <a:t> </a:t>
            </a:r>
            <a:r>
              <a:rPr lang="ru-RU" sz="1600" dirty="0" smtClean="0"/>
              <a:t>корпуса</a:t>
            </a:r>
            <a:r>
              <a:rPr lang="ru-RU" sz="1600" dirty="0"/>
              <a:t>, гребных винтов и пр.</a:t>
            </a:r>
          </a:p>
          <a:p>
            <a:r>
              <a:rPr lang="ru-RU" sz="1600" b="1" dirty="0" smtClean="0"/>
              <a:t>Исследовательское судно</a:t>
            </a:r>
            <a:r>
              <a:rPr lang="en-US" sz="1600" b="1" dirty="0" smtClean="0"/>
              <a:t> </a:t>
            </a:r>
            <a:r>
              <a:rPr lang="ru-RU" sz="1600" b="1" dirty="0" smtClean="0"/>
              <a:t>для </a:t>
            </a:r>
            <a:r>
              <a:rPr lang="ru-RU" sz="1600" b="1" dirty="0"/>
              <a:t>университета Саудовской Аравии</a:t>
            </a:r>
            <a:r>
              <a:rPr lang="ru-RU" sz="1600" dirty="0" smtClean="0"/>
              <a:t>, </a:t>
            </a:r>
            <a:r>
              <a:rPr lang="ru-RU" sz="1600" dirty="0"/>
              <a:t>проводящее океанографические исследования</a:t>
            </a:r>
          </a:p>
          <a:p>
            <a:r>
              <a:rPr lang="en-US" sz="1600" b="1" dirty="0" smtClean="0"/>
              <a:t>CMA/CGM</a:t>
            </a:r>
            <a:r>
              <a:rPr lang="en-US" sz="1600" dirty="0" smtClean="0"/>
              <a:t> </a:t>
            </a:r>
            <a:r>
              <a:rPr lang="ru-RU" sz="1600" dirty="0" smtClean="0"/>
              <a:t>Контейнеровоз</a:t>
            </a:r>
            <a:r>
              <a:rPr lang="ru-RU" sz="1600" dirty="0"/>
              <a:t>: Обработка </a:t>
            </a:r>
            <a:r>
              <a:rPr lang="ru-RU" sz="1600" dirty="0" smtClean="0"/>
              <a:t>корпуса</a:t>
            </a:r>
            <a:endParaRPr lang="en-US" sz="1600" dirty="0" smtClean="0"/>
          </a:p>
          <a:p>
            <a:r>
              <a:rPr lang="ru-RU" sz="1600" b="1" dirty="0"/>
              <a:t>Нидерланды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Шельфовая </a:t>
            </a:r>
            <a:r>
              <a:rPr lang="ru-RU" sz="1600" dirty="0"/>
              <a:t>компания </a:t>
            </a:r>
            <a:r>
              <a:rPr lang="ru-RU" sz="1600" dirty="0" err="1"/>
              <a:t>Noble</a:t>
            </a:r>
            <a:r>
              <a:rPr lang="ru-RU" sz="1600" dirty="0"/>
              <a:t> </a:t>
            </a:r>
            <a:r>
              <a:rPr lang="ru-RU" sz="1600" dirty="0" err="1"/>
              <a:t>Drilling</a:t>
            </a:r>
            <a:r>
              <a:rPr lang="ru-RU" sz="1600" dirty="0"/>
              <a:t>: В целях предотвращения обрастания в баке </a:t>
            </a:r>
            <a:r>
              <a:rPr lang="ru-RU" sz="1600" dirty="0" smtClean="0"/>
              <a:t>для</a:t>
            </a:r>
            <a:r>
              <a:rPr lang="en-US" sz="1600" dirty="0" smtClean="0"/>
              <a:t> d</a:t>
            </a:r>
            <a:r>
              <a:rPr lang="ru-RU" sz="1600" dirty="0" smtClean="0"/>
              <a:t>оды</a:t>
            </a:r>
            <a:endParaRPr lang="en-US" sz="1600" dirty="0" smtClean="0"/>
          </a:p>
          <a:p>
            <a:r>
              <a:rPr lang="ru-RU" sz="1600" dirty="0"/>
              <a:t>WEKA: Производитель систем охлаждения: Устанавливает </a:t>
            </a:r>
            <a:r>
              <a:rPr lang="ru-RU" sz="1600" dirty="0" err="1"/>
              <a:t>Harsonic</a:t>
            </a:r>
            <a:r>
              <a:rPr lang="ru-RU" sz="1600" dirty="0"/>
              <a:t> на</a:t>
            </a:r>
          </a:p>
          <a:p>
            <a:r>
              <a:rPr lang="ru-RU" sz="1600" dirty="0"/>
              <a:t>новые системы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ru-RU" sz="1600" dirty="0" err="1"/>
              <a:t>Boskalis</a:t>
            </a:r>
            <a:r>
              <a:rPr lang="ru-RU" sz="1600" dirty="0"/>
              <a:t>: Обработка систем охлаждения нескольких судов</a:t>
            </a:r>
            <a:endParaRPr lang="en-US" sz="1600" dirty="0" smtClean="0"/>
          </a:p>
          <a:p>
            <a:r>
              <a:rPr lang="ru-RU" sz="1600" b="1" dirty="0"/>
              <a:t>Сингапур</a:t>
            </a:r>
            <a:r>
              <a:rPr lang="ru-RU" sz="1600" dirty="0"/>
              <a:t>: DEME: Судно </a:t>
            </a:r>
            <a:r>
              <a:rPr lang="ru-RU" sz="1600" dirty="0" err="1"/>
              <a:t>Breydel</a:t>
            </a:r>
            <a:r>
              <a:rPr lang="ru-RU" sz="1600" dirty="0"/>
              <a:t>: Обработка охлаждающих систем во избежание</a:t>
            </a:r>
          </a:p>
          <a:p>
            <a:r>
              <a:rPr lang="ru-RU" sz="1600" dirty="0"/>
              <a:t>обрастания труб и кингстонных </a:t>
            </a:r>
            <a:r>
              <a:rPr lang="ru-RU" sz="1600" dirty="0" smtClean="0"/>
              <a:t>ящиков</a:t>
            </a:r>
            <a:endParaRPr lang="en-US" sz="1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87" y="696299"/>
            <a:ext cx="1542810" cy="75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812214"/>
            <a:ext cx="1778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ПРОЕКТЫ</a:t>
            </a:r>
            <a:r>
              <a:rPr lang="ru-RU" sz="2800" dirty="0" smtClean="0"/>
              <a:t>: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684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2379"/>
            <a:ext cx="8229600" cy="620317"/>
          </a:xfrm>
        </p:spPr>
        <p:txBody>
          <a:bodyPr>
            <a:noAutofit/>
          </a:bodyPr>
          <a:lstStyle/>
          <a:p>
            <a:r>
              <a:rPr lang="ru-RU" dirty="0" smtClean="0"/>
              <a:t>Защита корпуса судна</a:t>
            </a:r>
            <a:endParaRPr lang="ru-RU" dirty="0"/>
          </a:p>
        </p:txBody>
      </p:sp>
      <p:pic>
        <p:nvPicPr>
          <p:cNvPr id="1026" name="Picture 2" descr="C:\Users\Lotos\Desktop\декларация 5 лет харсоник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96299"/>
            <a:ext cx="4343166" cy="614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otos\Desktop\морской регистр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073824"/>
            <a:ext cx="3574973" cy="505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34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Геотекстиль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Геомембраны</a:t>
            </a:r>
          </a:p>
          <a:p>
            <a:r>
              <a:rPr lang="ru-RU" dirty="0" smtClean="0"/>
              <a:t>Геосетки </a:t>
            </a:r>
          </a:p>
          <a:p>
            <a:r>
              <a:rPr lang="ru-RU" dirty="0" smtClean="0"/>
              <a:t>Георешетки</a:t>
            </a:r>
          </a:p>
          <a:p>
            <a:r>
              <a:rPr lang="ru-RU" dirty="0" smtClean="0"/>
              <a:t>Дренажные геокомпозиты</a:t>
            </a:r>
          </a:p>
          <a:p>
            <a:r>
              <a:rPr lang="ru-RU" dirty="0" smtClean="0"/>
              <a:t>Геоматы</a:t>
            </a:r>
          </a:p>
          <a:p>
            <a:r>
              <a:rPr lang="ru-RU" dirty="0" smtClean="0"/>
              <a:t>Габионы </a:t>
            </a:r>
            <a:endParaRPr lang="ru-RU" dirty="0"/>
          </a:p>
        </p:txBody>
      </p:sp>
      <p:pic>
        <p:nvPicPr>
          <p:cNvPr id="23554" name="Picture 2" descr="geomembr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2725" y="1772816"/>
            <a:ext cx="2397621" cy="244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Atarfi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157192"/>
            <a:ext cx="19431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Na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5223868"/>
            <a:ext cx="12763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2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Аварийные души и фонтаны для глаз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Комбинированные</a:t>
            </a:r>
          </a:p>
          <a:p>
            <a:r>
              <a:rPr lang="ru-RU" dirty="0" smtClean="0"/>
              <a:t>Мобильные</a:t>
            </a:r>
          </a:p>
          <a:p>
            <a:r>
              <a:rPr lang="ru-RU" dirty="0" smtClean="0"/>
              <a:t>Душевые кабинки</a:t>
            </a:r>
            <a:endParaRPr lang="ru-RU" dirty="0"/>
          </a:p>
        </p:txBody>
      </p:sp>
      <p:pic>
        <p:nvPicPr>
          <p:cNvPr id="14338" name="Picture 2" descr="&amp;Acy;&amp;vcy;&amp;acy;&amp;rcy;&amp;icy;&amp;jcy;&amp;ncy;&amp;ycy;&amp;jcy; &amp;kcy;&amp;ocy;&amp;mcy;&amp;bcy;&amp;icy;&amp;ncy;&amp;icy;&amp;rcy;&amp;ocy;&amp;vcy;&amp;acy;&amp;ncy;&amp;ncy;&amp;ycy;&amp;jcy; &amp;dcy;&amp;ucy;&amp;shcy; (&amp;Mcy;&amp;ocy;&amp;dcy;&amp;iecy;&amp;lcy;&amp;softcy; 150310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8769" y="1302860"/>
            <a:ext cx="1766689" cy="282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&amp;Acy;&amp;vcy;&amp;acy;&amp;rcy;&amp;icy;&amp;jcy;&amp;ncy;&amp;ycy;&amp;jcy; &amp;fcy;&amp;ocy;&amp;ncy;&amp;tcy;&amp;acy;&amp;ncy; &amp;dcy;&amp;lcy;&amp;yacy; &amp;gcy;&amp;lcy;&amp;acy;&amp;zcy; (&amp;Mcy;&amp;ocy;&amp;dcy;&amp;iecy;&amp;lcy;&amp;softcy; 150116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356992"/>
            <a:ext cx="1190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Lotos\AppData\Roaming\Skype\artem8423\media_messaging\media_cache_v3\^AF90F0F74ECEAC99FE440A376420E9C1134E6C89D99673F450^pimgpsh_thumbnail_win_distr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7592" y="4129562"/>
            <a:ext cx="914400" cy="220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Lotos\AppData\Roaming\Skype\artem8423\media_messaging\media_cache_v3\i44^pimgpsh_thumbnail_win_distr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3968" y="3645024"/>
            <a:ext cx="1393372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ist.com.tr/modul/urunler/dosya/urun_fe9fc2urun_a5771bEmergency_showers_specia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3645024"/>
            <a:ext cx="20955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&amp;Acy;&amp;vcy;&amp;acy;&amp;rcy;&amp;icy;&amp;jcy;&amp;ncy;&amp;ycy;&amp;jcy; &amp;fcy;&amp;ocy;&amp;ncy;&amp;tcy;&amp;acy;&amp;ncy; &amp;dcy;&amp;lcy;&amp;yacy; &amp;gcy;&amp;lcy;&amp;acy;&amp;zcy; (&amp;Mcy;&amp;ocy;&amp;dcy;&amp;iecy;&amp;lcy;&amp;softcy; 15013500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0210" y="4663563"/>
            <a:ext cx="11906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Туалетные модули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229600" cy="4525963"/>
          </a:xfrm>
        </p:spPr>
        <p:txBody>
          <a:bodyPr/>
          <a:lstStyle/>
          <a:p>
            <a:r>
              <a:rPr lang="ru-RU" dirty="0" smtClean="0"/>
              <a:t>Автономные –без подключения к инженерным сетям</a:t>
            </a:r>
          </a:p>
          <a:p>
            <a:r>
              <a:rPr lang="ru-RU" dirty="0" smtClean="0"/>
              <a:t>Сетевые – с подключением </a:t>
            </a:r>
          </a:p>
          <a:p>
            <a:r>
              <a:rPr lang="ru-RU" dirty="0" smtClean="0"/>
              <a:t>к инженерным сетям</a:t>
            </a:r>
          </a:p>
          <a:p>
            <a:r>
              <a:rPr lang="ru-RU" dirty="0" smtClean="0"/>
              <a:t>Туалетные кабинки</a:t>
            </a:r>
          </a:p>
          <a:p>
            <a:r>
              <a:rPr lang="ru-RU" dirty="0" smtClean="0"/>
              <a:t>Биопрепараты </a:t>
            </a:r>
          </a:p>
        </p:txBody>
      </p:sp>
      <p:pic>
        <p:nvPicPr>
          <p:cNvPr id="33794" name="Picture 2" descr="&amp;Tcy;&amp;ucy;&amp;acy;&amp;lcy;&amp;iecy;&amp;tcy;&amp;ncy;&amp;ycy;&amp;jcy; &amp;mcy;&amp;ocy;&amp;dcy;&amp;ucy;&amp;lcy;&amp;softcy; &amp;dcy;&amp;lcy;&amp;yacy; &amp;mcy;&amp;acy;&amp;lcy;&amp;ocy;&amp;mcy;&amp;ocy;&amp;bcy;&amp;icy;&amp;lcy;&amp;softcy;&amp;ncy;&amp;ycy;&amp;khcy; &amp;gcy;&amp;rcy;&amp;ucy;&amp;pcy;&amp;pcy; &amp;ncy;&amp;acy;&amp;scy;&amp;iecy;&amp;lcy;&amp;iecy;&amp;ncy;&amp;icy;&amp;ya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026" y="2276872"/>
            <a:ext cx="384728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5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701155"/>
            <a:ext cx="31337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Быстровозводимые модульные здания и сооружения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14998"/>
            <a:ext cx="8229600" cy="4525963"/>
          </a:xfrm>
        </p:spPr>
        <p:txBody>
          <a:bodyPr/>
          <a:lstStyle/>
          <a:p>
            <a:r>
              <a:rPr lang="ru-RU" dirty="0" smtClean="0"/>
              <a:t>Офисные помещения</a:t>
            </a:r>
          </a:p>
          <a:p>
            <a:r>
              <a:rPr lang="ru-RU" dirty="0" smtClean="0"/>
              <a:t>Бытовки </a:t>
            </a:r>
          </a:p>
          <a:p>
            <a:r>
              <a:rPr lang="ru-RU" dirty="0" smtClean="0"/>
              <a:t>Сантехнические</a:t>
            </a:r>
            <a:endParaRPr lang="ru-RU" dirty="0"/>
          </a:p>
        </p:txBody>
      </p:sp>
      <p:pic>
        <p:nvPicPr>
          <p:cNvPr id="34818" name="Picture 2" descr="http://mobibx.ru/upload/iblock/46f/46fb13f35a5af2cb444dd94b119ac69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51236"/>
            <a:ext cx="3155504" cy="23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http://mobibx.ru/upload/iblock/5ee/5ee7aa431224def8d04f2360133197c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4845" y="4075846"/>
            <a:ext cx="3886597" cy="259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85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Адсорберы и осушители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Адсорбенты </a:t>
            </a:r>
          </a:p>
          <a:p>
            <a:r>
              <a:rPr lang="ru-RU" dirty="0"/>
              <a:t>Цеолит </a:t>
            </a:r>
            <a:r>
              <a:rPr lang="en-US" dirty="0"/>
              <a:t>NaX</a:t>
            </a:r>
            <a:endParaRPr lang="ru-RU" dirty="0"/>
          </a:p>
          <a:p>
            <a:r>
              <a:rPr lang="ru-RU" dirty="0"/>
              <a:t>Силикагель</a:t>
            </a:r>
          </a:p>
          <a:p>
            <a:r>
              <a:rPr lang="ru-RU" dirty="0"/>
              <a:t>Молекулярные сита</a:t>
            </a:r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Республика Казахстан, Восточно-Казахстанская область,070010, город Усть-Каменогорск, улица Пограничная 43/1.</a:t>
            </a:r>
          </a:p>
          <a:p>
            <a:pPr marL="0" indent="0">
              <a:buNone/>
            </a:pPr>
            <a:r>
              <a:rPr lang="ru-RU" dirty="0" smtClean="0"/>
              <a:t>Телефон: +7(7232) 21-36-64</a:t>
            </a:r>
          </a:p>
          <a:p>
            <a:pPr marL="0" indent="0">
              <a:buNone/>
            </a:pPr>
            <a:r>
              <a:rPr lang="ru-RU" dirty="0" smtClean="0"/>
              <a:t>Моб.:+77772026784</a:t>
            </a:r>
          </a:p>
          <a:p>
            <a:pPr marL="0" indent="0">
              <a:buNone/>
            </a:pPr>
            <a:r>
              <a:rPr lang="en-US" dirty="0" smtClean="0"/>
              <a:t>Email: info@tehnofiltr.kz</a:t>
            </a:r>
          </a:p>
          <a:p>
            <a:pPr marL="0" indent="0">
              <a:buNone/>
            </a:pPr>
            <a:r>
              <a:rPr lang="ru-RU" dirty="0" smtClean="0"/>
              <a:t>Сайт: </a:t>
            </a:r>
            <a:r>
              <a:rPr lang="en-US" dirty="0" smtClean="0"/>
              <a:t>tehnofiltr.kz, nadegnost.kz, tehnofiltr.satu.kz</a:t>
            </a:r>
          </a:p>
          <a:p>
            <a:pPr marL="0" indent="0">
              <a:buNone/>
            </a:pPr>
            <a:r>
              <a:rPr lang="en-US" dirty="0" smtClean="0"/>
              <a:t>Skype: artem8423</a:t>
            </a:r>
            <a:endParaRPr lang="ru-RU" dirty="0"/>
          </a:p>
        </p:txBody>
      </p:sp>
      <p:pic>
        <p:nvPicPr>
          <p:cNvPr id="4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14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036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u="sng" dirty="0" smtClean="0"/>
              <a:t>Очистка ливневых и канализационных сточных вод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493820"/>
            <a:ext cx="8229600" cy="4031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Канализационные насосные станции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Распределительные колодцы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Пескоуловители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Маслобензоотделители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Сорбционные фильтры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Септики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Станции глубокой биологической очистки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Жироуловители </a:t>
            </a:r>
          </a:p>
          <a:p>
            <a:pPr marL="0" indent="0">
              <a:buNone/>
            </a:pPr>
            <a:r>
              <a:rPr lang="ru-RU" dirty="0" smtClean="0"/>
              <a:t>Емкости </a:t>
            </a:r>
          </a:p>
          <a:p>
            <a:pPr marL="0" indent="0">
              <a:buNone/>
            </a:pPr>
            <a:r>
              <a:rPr lang="ru-RU" dirty="0" smtClean="0"/>
              <a:t>Фильтр-патроны для дождеприемного колодца</a:t>
            </a:r>
          </a:p>
          <a:p>
            <a:pPr marL="0" indent="0">
              <a:buNone/>
            </a:pPr>
            <a:r>
              <a:rPr lang="ru-RU" dirty="0" smtClean="0"/>
              <a:t>Биопрепараты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Контейнерные системы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 algn="ctr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4098" name="Picture 2" descr="&amp;Scy;&amp;icy;&amp;scy;&amp;tcy;&amp;iecy;&amp;mcy;&amp;ycy; &amp;ocy;&amp;chcy;&amp;icy;&amp;scy;&amp;tcy;&amp;kcy;&amp;icy; &amp;scy;&amp;tcy;&amp;ocy;&amp;chcy;&amp;ncy;&amp;ycy;&amp;khcy; &amp;vcy;&amp;ocy;&amp;d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09" y="2852936"/>
            <a:ext cx="2985120" cy="141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&amp;Fcy;&amp;icy;&amp;lcy;&amp;softcy;&amp;tcy;&amp;rcy;&amp;ucy;&amp;yucy;&amp;shchcy;&amp;icy;&amp;jcy; &amp;pcy;&amp;acy;&amp;tcy;&amp;rcy;&amp;ocy;&amp;ncy; &amp;scy; &amp;kcy;&amp;ocy;&amp;mcy;&amp;bcy;&amp;icy;&amp;ncy;&amp;icy;&amp;rcy;&amp;ocy;&amp;vcy;&amp;acy;&amp;ncy;&amp;ncy;&amp;ocy;&amp;jcy; &amp;zcy;&amp;acy;&amp;gcy;&amp;rcy;&amp;ucy;&amp;zcy;&amp;kcy;&amp;ocy;&amp;jcy; &amp;dcy;&amp;lcy;&amp;yacy; &amp;dcy;&amp;ocy;&amp;zhcy;&amp;dcy;&amp;iecy;&amp;pcy;&amp;rcy;&amp;icy;&amp;iecy;&amp;mcy;&amp;ncy;&amp;ocy;&amp;gcy;&amp;ocy; &amp;kcy;&amp;ocy;&amp;lcy;&amp;ocy;&amp;dcy;&amp;tscy;&amp;a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497998"/>
            <a:ext cx="11144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661248"/>
            <a:ext cx="6000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Водоочистка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604664"/>
          </a:xfrm>
        </p:spPr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Очистка промышленных сточных вод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09600" y="2276872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Установки флотационно фильтрационные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Флотаторы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Сорбционные фильтры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Декантерные центрифуги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Мембранные трубчатые аэраторы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Аэрационные модули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/>
              <a:t>Комплексы очистных сооружений промышленных стоков</a:t>
            </a:r>
          </a:p>
          <a:p>
            <a:endParaRPr lang="ru-RU" dirty="0"/>
          </a:p>
        </p:txBody>
      </p:sp>
      <p:pic>
        <p:nvPicPr>
          <p:cNvPr id="6146" name="Picture 2" descr="&amp;ocy;&amp;chcy;&amp;icy;&amp;scy;&amp;tcy;&amp;ncy;&amp;ycy;&amp;iecy; &amp;scy;&amp;ocy;&amp;ocy;&amp;rcy;&amp;ucy;&amp;zhcy;&amp;iecy;&amp;ncy;&amp;icy;&amp;yacy; &amp;pcy;&amp;rcy;&amp;ocy;&amp;mcy;&amp;ycy;&amp;shcy;&amp;lcy;&amp;iecy;&amp;ncy;&amp;ncy;&amp;ycy;&amp;khcy; &amp;scy;&amp;tcy;&amp;ocy;&amp;kcy;&amp;ocy;&amp;v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996512"/>
            <a:ext cx="2600733" cy="17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ehnofiltr.kz/flash/%D0%94%D0%BE%D0%BC%20%D1%81%D0%B5%D0%BC%D1%8C%D1%8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7" y="85371"/>
            <a:ext cx="23336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83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3477</Words>
  <Application>Microsoft Office PowerPoint</Application>
  <PresentationFormat>Экран (4:3)</PresentationFormat>
  <Paragraphs>587</Paragraphs>
  <Slides>79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79</vt:i4>
      </vt:variant>
    </vt:vector>
  </HeadingPairs>
  <TitlesOfParts>
    <vt:vector size="80" baseType="lpstr">
      <vt:lpstr>Тема Office</vt:lpstr>
      <vt:lpstr>Фирма «Технофильтр»</vt:lpstr>
      <vt:lpstr>О нас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Водоочистка</vt:lpstr>
      <vt:lpstr>Воздухоочистка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Сорбирующие материалы</vt:lpstr>
      <vt:lpstr>Защита труб</vt:lpstr>
      <vt:lpstr>Защита труб</vt:lpstr>
      <vt:lpstr>Защита труб</vt:lpstr>
      <vt:lpstr>Защита труб</vt:lpstr>
      <vt:lpstr>Защита труб</vt:lpstr>
      <vt:lpstr>Защита труб</vt:lpstr>
      <vt:lpstr>Нефть. Отложения в технологической среде.</vt:lpstr>
      <vt:lpstr>Презентация PowerPoint</vt:lpstr>
      <vt:lpstr>Шарики парафина не склеиваются друг с другом, они разделены жидкой фазой смеси. Адгезии "жемчужин" к стенкам труб не наблюдается. Без Гидрофлоу картина была бы иной: по трубе будет сначала двигаться однородная жидкость, затем достаточно быстро на стенках образуются отложения, которые улучшат адгезию. Далее процесс образования отложений ускорится и очень скоро труба будет полностью блокирована, что и происходит в реальных условиях. Гидрофлоу, за счет "эффекта жемчужины", препятствует блокированию труб в нефтяных скважинах, нефтепроводах, насосах, подогревателях и др. оборудовании.  Гидрофлоу позволяет полностью отказаться от использования ингибиторов и существенно увеличить период работы оборудования между очистками. Данная технология защищена отдельным международным патентом. Механизм исследован независимыми экспертами в лабораторных условиях и подтвержден двухгодичными испытаниями на десятках объектов.  В настоящее время Гидрофлоу массово применяется во всем мире на всех этапах добычи, транспортировки и переработки нефти.</vt:lpstr>
      <vt:lpstr>Пример: деэмульгатор-подогреватель нефти. Внутри труб движутся горячие дымовые газы, нефть находится в межтрубном пространстве (снаружи труб). На снимке мы видим состояние труб через 6 месяцев работы Гидрофлоу – следов неорганических отложений и парафинов нет.</vt:lpstr>
      <vt:lpstr> Газ. Отложения в технологической среде.  Пример: колонна регенерации метанола. В колонне одновременно происходит два процесса: испарение и конденсация. Для увеличения интенсивности процесса массообмена внутри колонны находится много тарелок, выполненных из просечного металлического листа.</vt:lpstr>
      <vt:lpstr>                На снимках справа: элементы колонны после механической очистки. Слева: эти же элементы, покрытые слоем накипи примерно через 3 месяца эксплуатации. Видно, что накипь практически полностью закрыла многие элементы – дальнейшая работа установки невозможна. В центре: эти же элементы через 6 месяцев работы колонны с Гидрофлоу. Количество отложений уменьшилось в 3-6 раз. Накипью частично покрыты только несколько тарелок выше и ниже места ввода водометанольного раствора в колонну, а не все, как было ранее. В течение всего периода колонна работала в штатном режиме.</vt:lpstr>
      <vt:lpstr>Презентация PowerPoint</vt:lpstr>
      <vt:lpstr>Защита труб</vt:lpstr>
      <vt:lpstr>Презентация PowerPoint</vt:lpstr>
      <vt:lpstr>Презентация PowerPoint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Защита корпуса судна</vt:lpstr>
      <vt:lpstr>Геотекстиль </vt:lpstr>
      <vt:lpstr>Аварийные души и фонтаны для глаз</vt:lpstr>
      <vt:lpstr>Туалетные модули</vt:lpstr>
      <vt:lpstr>Быстровозводимые модульные здания и сооружения</vt:lpstr>
      <vt:lpstr>Адсорберы и осушители</vt:lpstr>
      <vt:lpstr>Контакты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Фирма «Технофильтр»</dc:title>
  <dc:creator>Lotos</dc:creator>
  <cp:lastModifiedBy>Lotos</cp:lastModifiedBy>
  <cp:revision>88</cp:revision>
  <dcterms:created xsi:type="dcterms:W3CDTF">2017-03-09T06:56:11Z</dcterms:created>
  <dcterms:modified xsi:type="dcterms:W3CDTF">2017-03-17T04:14:49Z</dcterms:modified>
</cp:coreProperties>
</file>